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handoutMasterIdLst>
    <p:handoutMasterId r:id="rId13"/>
  </p:handoutMasterIdLst>
  <p:sldIdLst>
    <p:sldId id="256" r:id="rId5"/>
    <p:sldId id="258" r:id="rId6"/>
    <p:sldId id="268" r:id="rId7"/>
    <p:sldId id="270" r:id="rId8"/>
    <p:sldId id="272" r:id="rId9"/>
    <p:sldId id="271" r:id="rId10"/>
    <p:sldId id="273" r:id="rId1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3350"/>
    <a:srgbClr val="0C4360"/>
    <a:srgbClr val="1B6872"/>
    <a:srgbClr val="63B7C6"/>
    <a:srgbClr val="002136"/>
    <a:srgbClr val="0C75AC"/>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guide orient="horz" pos="2160"/>
        <p:guide pos="3840"/>
      </p:guideLst>
    </p:cSldViewPr>
  </p:slideViewPr>
  <p:notesTextViewPr>
    <p:cViewPr>
      <p:scale>
        <a:sx n="1" d="1"/>
        <a:sy n="1" d="1"/>
      </p:scale>
      <p:origin x="0" y="0"/>
    </p:cViewPr>
  </p:notesTextViewPr>
  <p:notesViewPr>
    <p:cSldViewPr snapToGrid="0">
      <p:cViewPr varScale="1">
        <p:scale>
          <a:sx n="86" d="100"/>
          <a:sy n="86" d="100"/>
        </p:scale>
        <p:origin x="301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1C5E8405-9D99-4FA5-842E-D515212A7594}" type="datetime1">
              <a:rPr lang="en-GB" smtClean="0"/>
              <a:t>21/06/2024</a:t>
            </a:fld>
            <a:endParaRPr lang="en-GB"/>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831430A-4AA4-45C8-AC23-CD6B61C41A4C}" type="slidenum">
              <a:rPr lang="en-GB" smtClean="0"/>
              <a:t>‹#›</a:t>
            </a:fld>
            <a:endParaRPr lang="en-GB"/>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D70E3C-251E-4FDC-A619-AC9EE932F165}" type="datetime1">
              <a:rPr lang="en-GB" noProof="0" smtClean="0"/>
              <a:pPr/>
              <a:t>21/06/2024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734D747-9380-41EE-9946-EC9EC0CA5D1E}" type="slidenum">
              <a:rPr lang="en-GB" noProof="0" smtClean="0"/>
              <a:t>‹#›</a:t>
            </a:fld>
            <a:endParaRPr lang="en-GB" noProof="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1</a:t>
            </a:fld>
            <a:endParaRPr lang="en-GB"/>
          </a:p>
        </p:txBody>
      </p:sp>
    </p:spTree>
    <p:extLst>
      <p:ext uri="{BB962C8B-B14F-4D97-AF65-F5344CB8AC3E}">
        <p14:creationId xmlns:p14="http://schemas.microsoft.com/office/powerpoint/2010/main" val="4243935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1734D747-9380-41EE-9946-EC9EC0CA5D1E}" type="slidenum">
              <a:rPr lang="en-GB" smtClean="0"/>
              <a:t>2</a:t>
            </a:fld>
            <a:endParaRPr lang="en-GB"/>
          </a:p>
        </p:txBody>
      </p:sp>
    </p:spTree>
    <p:extLst>
      <p:ext uri="{BB962C8B-B14F-4D97-AF65-F5344CB8AC3E}">
        <p14:creationId xmlns:p14="http://schemas.microsoft.com/office/powerpoint/2010/main" val="22235783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rtl="0"/>
            <a:r>
              <a:rPr lang="en-gb"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rtl="0"/>
            <a:r>
              <a:rPr lang="en-US" noProof="0"/>
              <a:t>Click to edit Master subtitle style</a:t>
            </a:r>
            <a:endParaRPr lang="en-gb" noProof="0"/>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a:t>Click to 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rtl="0"/>
            <a:r>
              <a:rPr lang="en-gb"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rtl="0"/>
            <a:r>
              <a:rPr lang="en-US" noProof="0"/>
              <a:t>Click to 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rtl="0"/>
            <a:r>
              <a:rPr lang="en-gb" sz="18400" noProof="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rtl="0"/>
            <a:r>
              <a:rPr lang="en-gb"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US" noProof="0" smtClean="0"/>
              <a:pPr/>
              <a:t>‹#›</a:t>
            </a:fld>
            <a:endParaRPr lang="en-US"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rtlCol="0">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US" noProof="0"/>
              <a:t>Click to edit Master text styles</a:t>
            </a:r>
          </a:p>
          <a:p>
            <a:pPr lvl="1" rtl="0"/>
            <a:r>
              <a:rPr lang="en-US" noProof="0"/>
              <a:t>Second level</a:t>
            </a:r>
          </a:p>
          <a:p>
            <a:pPr lvl="2" rtl="0"/>
            <a:r>
              <a:rPr lang="en-US" noProof="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hasCustomPrompt="1"/>
          </p:nvPr>
        </p:nvSpPr>
        <p:spPr>
          <a:xfrm>
            <a:off x="443365" y="1825625"/>
            <a:ext cx="11215235" cy="4351338"/>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hasCustomPrompt="1"/>
          </p:nvPr>
        </p:nvSpPr>
        <p:spPr>
          <a:xfrm>
            <a:off x="444500" y="1681163"/>
            <a:ext cx="5157787"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hasCustomPrompt="1"/>
          </p:nvPr>
        </p:nvSpPr>
        <p:spPr>
          <a:xfrm>
            <a:off x="6500812" y="1681163"/>
            <a:ext cx="5157788" cy="823912"/>
          </a:xfrm>
        </p:spPr>
        <p:txBody>
          <a:bodyPr rtlCol="0"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hasCustomPrompt="1"/>
          </p:nvPr>
        </p:nvSpPr>
        <p:spPr>
          <a:xfrm>
            <a:off x="444500" y="2505075"/>
            <a:ext cx="5157787"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hasCustomPrompt="1"/>
          </p:nvPr>
        </p:nvSpPr>
        <p:spPr>
          <a:xfrm>
            <a:off x="6475412" y="2505075"/>
            <a:ext cx="5183188" cy="3684588"/>
          </a:xfrm>
        </p:spPr>
        <p:txBody>
          <a:bodyPr rtlCol="0">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hasCustomPrompt="1"/>
          </p:nvPr>
        </p:nvSpPr>
        <p:spPr>
          <a:xfrm>
            <a:off x="443365" y="1517715"/>
            <a:ext cx="5184437" cy="4659248"/>
          </a:xfrm>
        </p:spPr>
        <p:txBody>
          <a:bodyPr rtlCol="0">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hasCustomPrompt="1"/>
          </p:nvPr>
        </p:nvSpPr>
        <p:spPr>
          <a:xfrm>
            <a:off x="6474163" y="1517715"/>
            <a:ext cx="5184437" cy="4659248"/>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rtlCol="0"/>
          <a:lstStyle>
            <a:lvl1pPr marL="0" indent="0">
              <a:buNone/>
              <a:defRPr>
                <a:solidFill>
                  <a:schemeClr val="tx1">
                    <a:alpha val="0"/>
                  </a:schemeClr>
                </a:solidFill>
              </a:defRPr>
            </a:lvl1pPr>
          </a:lstStyle>
          <a:p>
            <a:pPr rtl="0"/>
            <a:r>
              <a:rPr lang="en-US" noProof="0"/>
              <a:t>Click icon to add picture</a:t>
            </a:r>
            <a:endParaRPr lang="en-GB" noProof="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719894"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hasCustomPrompt="1"/>
          </p:nvPr>
        </p:nvSpPr>
        <p:spPr>
          <a:xfrm>
            <a:off x="2963912"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hasCustomPrompt="1"/>
          </p:nvPr>
        </p:nvSpPr>
        <p:spPr>
          <a:xfrm>
            <a:off x="5207930"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hasCustomPrompt="1"/>
          </p:nvPr>
        </p:nvSpPr>
        <p:spPr>
          <a:xfrm>
            <a:off x="7451948"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hasCustomPrompt="1"/>
          </p:nvPr>
        </p:nvSpPr>
        <p:spPr>
          <a:xfrm>
            <a:off x="9695965" y="4240093"/>
            <a:ext cx="1776140" cy="1463040"/>
          </a:xfrm>
        </p:spPr>
        <p:txBody>
          <a:bodyPr lIns="0" tIns="0" rIns="0" bIns="0" rtlCol="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476266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hasCustomPrompt="1"/>
          </p:nvPr>
        </p:nvSpPr>
        <p:spPr>
          <a:xfrm>
            <a:off x="4444169"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hasCustomPrompt="1"/>
          </p:nvPr>
        </p:nvSpPr>
        <p:spPr>
          <a:xfrm>
            <a:off x="8346244" y="4240093"/>
            <a:ext cx="3293306" cy="1463040"/>
          </a:xfrm>
        </p:spPr>
        <p:txBody>
          <a:bodyPr lIns="0" tIns="0" rIns="0" bIns="0" rtlCol="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hasCustomPrompt="1"/>
          </p:nvPr>
        </p:nvSpPr>
        <p:spPr>
          <a:xfrm>
            <a:off x="542094" y="4240093"/>
            <a:ext cx="9402006" cy="1463040"/>
          </a:xfrm>
        </p:spPr>
        <p:txBody>
          <a:bodyPr lIns="0" tIns="0" rIns="0" bIns="0" rtlCol="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rtl="0"/>
            <a:r>
              <a:rPr lang="en-GB"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rtlCol="0" anchor="ctr">
            <a:normAutofit/>
          </a:bodyPr>
          <a:lstStyle>
            <a:lvl1pPr marL="0" indent="0" algn="ctr">
              <a:buNone/>
              <a:defRPr sz="1400">
                <a:solidFill>
                  <a:schemeClr val="accent2"/>
                </a:solidFill>
                <a:latin typeface="Trade Gothic LT Pro" panose="020B0503040303020004" pitchFamily="34" charset="0"/>
              </a:defRPr>
            </a:lvl1pPr>
          </a:lstStyle>
          <a:p>
            <a:pPr rtl="0"/>
            <a:r>
              <a:rPr lang="en-GB" noProof="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rtlCol="0">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rtl="0"/>
            <a:r>
              <a:rPr lang="en-US" noProof="0"/>
              <a:t>Click to edit Master title style</a:t>
            </a:r>
            <a:endParaRPr lang="en-GB" noProof="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hasCustomPrompt="1"/>
          </p:nvPr>
        </p:nvSpPr>
        <p:spPr>
          <a:xfrm>
            <a:off x="443366" y="1444649"/>
            <a:ext cx="3365063" cy="4579079"/>
          </a:xfrm>
        </p:spPr>
        <p:txBody>
          <a:bodyPr rtlCol="0"/>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hasCustomPrompt="1"/>
          </p:nvPr>
        </p:nvSpPr>
        <p:spPr>
          <a:xfrm>
            <a:off x="3964290" y="1444649"/>
            <a:ext cx="7694310" cy="4579079"/>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rtlCol="0"/>
          <a:lstStyle>
            <a:lvl1pPr>
              <a:defRPr sz="1000">
                <a:solidFill>
                  <a:schemeClr val="bg1"/>
                </a:solidFill>
                <a:latin typeface="Trade Gothic LT Pro" panose="020B0503040303020004" pitchFamily="34" charset="0"/>
              </a:defRPr>
            </a:lvl1pPr>
          </a:lstStyle>
          <a:p>
            <a:pPr rtl="0"/>
            <a:fld id="{C263D6C4-4840-40CC-AC84-17E24B3B7BDE}" type="slidenum">
              <a:rPr lang="en-GB" noProof="0" smtClean="0"/>
              <a:pPr/>
              <a:t>‹#›</a:t>
            </a:fld>
            <a:endParaRPr lang="en-GB" noProof="0"/>
          </a:p>
        </p:txBody>
      </p:sp>
    </p:spTree>
    <p:extLst>
      <p:ext uri="{BB962C8B-B14F-4D97-AF65-F5344CB8AC3E}">
        <p14:creationId xmlns:p14="http://schemas.microsoft.com/office/powerpoint/2010/main" val="2672304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rtl="0"/>
            <a:r>
              <a:rPr lang="en-GB"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121851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C263D6C4-4840-40CC-AC84-17E24B3B7BDE}" type="slidenum">
              <a:rPr lang="en-US" noProof="0" smtClean="0"/>
              <a:t>‹#›</a:t>
            </a:fld>
            <a:endParaRPr lang="en-US" noProof="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US" noProof="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pPr rtl="0"/>
            <a:r>
              <a:rPr lang="en-gb" noProof="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n-US" noProof="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noProof="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rtlCol="0"/>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rtl="0"/>
            <a:fld id="{C263D6C4-4840-40CC-AC84-17E24B3B7BDE}" type="slidenum">
              <a:rPr lang="en-US" noProof="0" smtClean="0"/>
              <a:pPr/>
              <a:t>‹#›</a:t>
            </a:fld>
            <a:endParaRPr lang="en-US" noProof="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4" r:id="rId7"/>
    <p:sldLayoutId id="2147483665" r:id="rId8"/>
    <p:sldLayoutId id="2147483673" r:id="rId9"/>
    <p:sldLayoutId id="2147483662" r:id="rId10"/>
    <p:sldLayoutId id="2147483663" r:id="rId11"/>
    <p:sldLayoutId id="2147483664" r:id="rId12"/>
    <p:sldLayoutId id="2147483675" r:id="rId13"/>
    <p:sldLayoutId id="2147483676" r:id="rId14"/>
    <p:sldLayoutId id="2147483672" r:id="rId15"/>
    <p:sldLayoutId id="2147483667" r:id="rId16"/>
    <p:sldLayoutId id="214748366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36" userDrawn="1">
          <p15:clr>
            <a:srgbClr val="F26B43"/>
          </p15:clr>
        </p15:guide>
        <p15:guide id="4" orient="horz" pos="336" userDrawn="1">
          <p15:clr>
            <a:srgbClr val="F26B43"/>
          </p15:clr>
        </p15:guide>
        <p15:guide id="5" pos="7344"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eduqas.co.uk/media/kclpvixc/a-level-design-and-technology-specification.pdf" TargetMode="External"/><Relationship Id="rId1" Type="http://schemas.openxmlformats.org/officeDocument/2006/relationships/slideLayout" Target="../slideLayouts/slideLayout6.xml"/><Relationship Id="rId5" Type="http://schemas.openxmlformats.org/officeDocument/2006/relationships/hyperlink" Target="https://resources.wjec.co.uk/Pages/ResourceSingle.aspx?rIid=3980&amp;langChange=en-GB" TargetMode="Externa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s://inhabitat.com/design/"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hyperlink" Target="https://www.pinterest.co.uk/MrsJbullworthy/a-level-product-design-lamp-project/"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google.co.uk/books/edition/Product_Design_and_Sustainability/PbGStAEACAAJ?hl=en" TargetMode="External"/><Relationship Id="rId2" Type="http://schemas.openxmlformats.org/officeDocument/2006/relationships/hyperlink" Target="https://books.google.co.uk/books/about/The_Design_Museum_Book_of_20th_Century_D.html?id=kSpQAAAAMAAJ&amp;redir_esc=y" TargetMode="External"/><Relationship Id="rId1" Type="http://schemas.openxmlformats.org/officeDocument/2006/relationships/slideLayout" Target="../slideLayouts/slideLayout5.xml"/><Relationship Id="rId4" Type="http://schemas.openxmlformats.org/officeDocument/2006/relationships/hyperlink" Target="https://en.wikipedia.org/wiki/The_Design_of_Everyday_Thing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p:txBody>
          <a:bodyPr rtlCol="0"/>
          <a:lstStyle/>
          <a:p>
            <a:pPr rtl="0"/>
            <a:r>
              <a:rPr lang="en-GB" dirty="0"/>
              <a:t>Product Design </a:t>
            </a: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p:txBody>
          <a:bodyPr rtlCol="0"/>
          <a:lstStyle/>
          <a:p>
            <a:pPr marL="0" indent="0" rtl="0">
              <a:buNone/>
            </a:pPr>
            <a:r>
              <a:rPr lang="en-GB" dirty="0"/>
              <a:t>GCSE to A Level Transition Work </a:t>
            </a:r>
          </a:p>
        </p:txBody>
      </p:sp>
    </p:spTree>
    <p:extLst>
      <p:ext uri="{BB962C8B-B14F-4D97-AF65-F5344CB8AC3E}">
        <p14:creationId xmlns:p14="http://schemas.microsoft.com/office/powerpoint/2010/main" val="39469345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p:txBody>
          <a:bodyPr rtlCol="0"/>
          <a:lstStyle/>
          <a:p>
            <a:pPr rtl="0"/>
            <a:r>
              <a:rPr lang="en-GB" dirty="0"/>
              <a:t>A Level Product Design</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499" y="1625385"/>
            <a:ext cx="10440377" cy="4093243"/>
          </a:xfrm>
        </p:spPr>
        <p:style>
          <a:lnRef idx="3">
            <a:schemeClr val="lt1"/>
          </a:lnRef>
          <a:fillRef idx="1">
            <a:schemeClr val="accent5"/>
          </a:fillRef>
          <a:effectRef idx="1">
            <a:schemeClr val="accent5"/>
          </a:effectRef>
          <a:fontRef idx="minor">
            <a:schemeClr val="lt1"/>
          </a:fontRef>
        </p:style>
        <p:txBody>
          <a:bodyPr rtlCol="0"/>
          <a:lstStyle/>
          <a:p>
            <a:pPr rtl="0"/>
            <a:r>
              <a:rPr lang="en-GB" dirty="0"/>
              <a:t>Learning about Design and Technology at A level strengthens learners’ </a:t>
            </a:r>
            <a:r>
              <a:rPr lang="en-GB" b="1" dirty="0"/>
              <a:t>critical thinking and problem-solving </a:t>
            </a:r>
            <a:r>
              <a:rPr lang="en-GB" dirty="0"/>
              <a:t>skills within a creative environment, enabling them to develop and make prototypes/products that solve real-world problems, considering their own and others’ needs, wants, aspirations and values. </a:t>
            </a:r>
          </a:p>
          <a:p>
            <a:pPr rtl="0"/>
            <a:r>
              <a:rPr lang="en-GB" dirty="0"/>
              <a:t>The A Level qualification requires learners to identify market needs and opportunities for new products, initiate and develop design solutions, and make and test prototypes/products. </a:t>
            </a:r>
          </a:p>
          <a:p>
            <a:pPr rtl="0"/>
            <a:r>
              <a:rPr lang="en-GB" dirty="0"/>
              <a:t>Learners should acquire subject knowledge in design and technology, including how a product can be developed through the stages of prototyping, realisation and commercial manufacture. </a:t>
            </a:r>
          </a:p>
          <a:p>
            <a:pPr rtl="0"/>
            <a:r>
              <a:rPr lang="en-GB" dirty="0"/>
              <a:t>The course is structured to provide a broader insight into the word of design covering design influences including design genres, iconic products, famous designers and architects. </a:t>
            </a:r>
          </a:p>
          <a:p>
            <a:pPr rtl="0"/>
            <a:r>
              <a:rPr lang="en-GB" dirty="0"/>
              <a:t>Its aim is to provide a foundation for students to confidently problem solve with innovation and independence at the core of students learning. </a:t>
            </a:r>
          </a:p>
        </p:txBody>
      </p:sp>
      <p:sp>
        <p:nvSpPr>
          <p:cNvPr id="2" name="Slide Number Placeholder 1">
            <a:extLst>
              <a:ext uri="{FF2B5EF4-FFF2-40B4-BE49-F238E27FC236}">
                <a16:creationId xmlns:a16="http://schemas.microsoft.com/office/drawing/2014/main" id="{BE9800F6-D571-48C4-8466-12AA1ADB6599}"/>
              </a:ext>
            </a:extLst>
          </p:cNvPr>
          <p:cNvSpPr>
            <a:spLocks noGrp="1"/>
          </p:cNvSpPr>
          <p:nvPr>
            <p:ph type="sldNum" sz="quarter" idx="12"/>
          </p:nvPr>
        </p:nvSpPr>
        <p:spPr/>
        <p:txBody>
          <a:bodyPr rtlCol="0"/>
          <a:lstStyle/>
          <a:p>
            <a:pPr rtl="0"/>
            <a:fld id="{C263D6C4-4840-40CC-AC84-17E24B3B7BDE}" type="slidenum">
              <a:rPr lang="en-GB" smtClean="0"/>
              <a:pPr rtl="0"/>
              <a:t>2</a:t>
            </a:fld>
            <a:endParaRPr lang="en-GB"/>
          </a:p>
        </p:txBody>
      </p:sp>
    </p:spTree>
    <p:extLst>
      <p:ext uri="{BB962C8B-B14F-4D97-AF65-F5344CB8AC3E}">
        <p14:creationId xmlns:p14="http://schemas.microsoft.com/office/powerpoint/2010/main" val="373348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19AF6-A364-8ED4-8FEC-C21502C93284}"/>
              </a:ext>
            </a:extLst>
          </p:cNvPr>
          <p:cNvSpPr>
            <a:spLocks noGrp="1"/>
          </p:cNvSpPr>
          <p:nvPr>
            <p:ph type="title"/>
          </p:nvPr>
        </p:nvSpPr>
        <p:spPr/>
        <p:txBody>
          <a:bodyPr/>
          <a:lstStyle/>
          <a:p>
            <a:r>
              <a:rPr lang="en-GB" dirty="0"/>
              <a:t>Link to Specification and further information </a:t>
            </a:r>
          </a:p>
        </p:txBody>
      </p:sp>
      <p:sp>
        <p:nvSpPr>
          <p:cNvPr id="3" name="Slide Number Placeholder 2">
            <a:extLst>
              <a:ext uri="{FF2B5EF4-FFF2-40B4-BE49-F238E27FC236}">
                <a16:creationId xmlns:a16="http://schemas.microsoft.com/office/drawing/2014/main" id="{CC519126-7C9E-FE83-4B34-89733DDEE94F}"/>
              </a:ext>
            </a:extLst>
          </p:cNvPr>
          <p:cNvSpPr>
            <a:spLocks noGrp="1"/>
          </p:cNvSpPr>
          <p:nvPr>
            <p:ph type="sldNum" sz="quarter" idx="12"/>
          </p:nvPr>
        </p:nvSpPr>
        <p:spPr/>
        <p:txBody>
          <a:bodyPr/>
          <a:lstStyle/>
          <a:p>
            <a:pPr rtl="0"/>
            <a:fld id="{C263D6C4-4840-40CC-AC84-17E24B3B7BDE}" type="slidenum">
              <a:rPr lang="en-GB" noProof="0" smtClean="0"/>
              <a:pPr rtl="0"/>
              <a:t>3</a:t>
            </a:fld>
            <a:endParaRPr lang="en-GB" noProof="0"/>
          </a:p>
        </p:txBody>
      </p:sp>
      <p:sp>
        <p:nvSpPr>
          <p:cNvPr id="5" name="TextBox 4">
            <a:extLst>
              <a:ext uri="{FF2B5EF4-FFF2-40B4-BE49-F238E27FC236}">
                <a16:creationId xmlns:a16="http://schemas.microsoft.com/office/drawing/2014/main" id="{55E73A7F-3195-4266-9EF4-112E1FCF61E2}"/>
              </a:ext>
            </a:extLst>
          </p:cNvPr>
          <p:cNvSpPr txBox="1"/>
          <p:nvPr/>
        </p:nvSpPr>
        <p:spPr>
          <a:xfrm>
            <a:off x="355723" y="1579824"/>
            <a:ext cx="7793978" cy="70788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000" dirty="0">
                <a:hlinkClick r:id="rId2"/>
              </a:rPr>
              <a:t>https://www.eduqas.co.uk/media/kclpvixc/a-level-design-and-technology-specification.pdf</a:t>
            </a:r>
            <a:endParaRPr lang="en-GB" sz="2000" dirty="0"/>
          </a:p>
        </p:txBody>
      </p:sp>
      <p:pic>
        <p:nvPicPr>
          <p:cNvPr id="7" name="Picture 6">
            <a:extLst>
              <a:ext uri="{FF2B5EF4-FFF2-40B4-BE49-F238E27FC236}">
                <a16:creationId xmlns:a16="http://schemas.microsoft.com/office/drawing/2014/main" id="{289FA608-40F4-E4E6-80B8-D87927865165}"/>
              </a:ext>
            </a:extLst>
          </p:cNvPr>
          <p:cNvPicPr>
            <a:picLocks noChangeAspect="1"/>
          </p:cNvPicPr>
          <p:nvPr/>
        </p:nvPicPr>
        <p:blipFill rotWithShape="1">
          <a:blip r:embed="rId3"/>
          <a:srcRect l="36250" t="22917" r="47188" b="34028"/>
          <a:stretch/>
        </p:blipFill>
        <p:spPr>
          <a:xfrm>
            <a:off x="8625905" y="1782976"/>
            <a:ext cx="3099370" cy="4532099"/>
          </a:xfrm>
          <a:prstGeom prst="rect">
            <a:avLst/>
          </a:prstGeom>
        </p:spPr>
      </p:pic>
      <p:pic>
        <p:nvPicPr>
          <p:cNvPr id="1026" name="Picture 2" descr="EDUQAS GCSE ...">
            <a:extLst>
              <a:ext uri="{FF2B5EF4-FFF2-40B4-BE49-F238E27FC236}">
                <a16:creationId xmlns:a16="http://schemas.microsoft.com/office/drawing/2014/main" id="{3F17C966-EFD9-68E0-85F4-54BF60ACFA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571" y="4616620"/>
            <a:ext cx="3057525" cy="14954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AA4462E-D531-C93B-A929-7917133A1267}"/>
              </a:ext>
            </a:extLst>
          </p:cNvPr>
          <p:cNvSpPr txBox="1"/>
          <p:nvPr/>
        </p:nvSpPr>
        <p:spPr>
          <a:xfrm>
            <a:off x="441541" y="2538966"/>
            <a:ext cx="7708160" cy="163121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t>To help you with the transition between GCSE to A-Level DT look at this website:</a:t>
            </a:r>
            <a:br>
              <a:rPr lang="en-GB" sz="2000" dirty="0"/>
            </a:br>
            <a:r>
              <a:rPr lang="en-GB" sz="2000" dirty="0"/>
              <a:t> </a:t>
            </a:r>
            <a:r>
              <a:rPr lang="en-GB" sz="2000" dirty="0">
                <a:hlinkClick r:id="rId5"/>
              </a:rPr>
              <a:t>https://resources.wjec.co.uk/Pages/ResourceSingle.aspx?rIid=3980&amp;langChange=en-GB</a:t>
            </a:r>
            <a:endParaRPr lang="en-GB" sz="2000" dirty="0"/>
          </a:p>
        </p:txBody>
      </p:sp>
    </p:spTree>
    <p:extLst>
      <p:ext uri="{BB962C8B-B14F-4D97-AF65-F5344CB8AC3E}">
        <p14:creationId xmlns:p14="http://schemas.microsoft.com/office/powerpoint/2010/main" val="809494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85BC7-5AE9-42D5-6079-AE5F6E180AEB}"/>
              </a:ext>
            </a:extLst>
          </p:cNvPr>
          <p:cNvSpPr>
            <a:spLocks noGrp="1"/>
          </p:cNvSpPr>
          <p:nvPr>
            <p:ph type="title"/>
          </p:nvPr>
        </p:nvSpPr>
        <p:spPr>
          <a:xfrm>
            <a:off x="444500" y="898032"/>
            <a:ext cx="11214100" cy="1421928"/>
          </a:xfrm>
        </p:spPr>
        <p:style>
          <a:lnRef idx="1">
            <a:schemeClr val="accent1"/>
          </a:lnRef>
          <a:fillRef idx="3">
            <a:schemeClr val="accent1"/>
          </a:fillRef>
          <a:effectRef idx="2">
            <a:schemeClr val="accent1"/>
          </a:effectRef>
          <a:fontRef idx="minor">
            <a:schemeClr val="lt1"/>
          </a:fontRef>
        </p:style>
        <p:txBody>
          <a:bodyPr/>
          <a:lstStyle/>
          <a:p>
            <a:r>
              <a:rPr lang="en-GB" dirty="0"/>
              <a:t>The tasks set below are designed to increase your awareness and curiosity of design, challenging your perception and understanding of the design process.</a:t>
            </a:r>
          </a:p>
        </p:txBody>
      </p:sp>
      <p:sp>
        <p:nvSpPr>
          <p:cNvPr id="3" name="Slide Number Placeholder 2">
            <a:extLst>
              <a:ext uri="{FF2B5EF4-FFF2-40B4-BE49-F238E27FC236}">
                <a16:creationId xmlns:a16="http://schemas.microsoft.com/office/drawing/2014/main" id="{5451DCDC-6909-C8A3-065D-39575230D63F}"/>
              </a:ext>
            </a:extLst>
          </p:cNvPr>
          <p:cNvSpPr>
            <a:spLocks noGrp="1"/>
          </p:cNvSpPr>
          <p:nvPr>
            <p:ph type="sldNum" sz="quarter" idx="12"/>
          </p:nvPr>
        </p:nvSpPr>
        <p:spPr/>
        <p:txBody>
          <a:bodyPr/>
          <a:lstStyle/>
          <a:p>
            <a:pPr rtl="0"/>
            <a:fld id="{C263D6C4-4840-40CC-AC84-17E24B3B7BDE}" type="slidenum">
              <a:rPr lang="en-GB" noProof="0" smtClean="0"/>
              <a:pPr rtl="0"/>
              <a:t>4</a:t>
            </a:fld>
            <a:endParaRPr lang="en-GB" noProof="0"/>
          </a:p>
        </p:txBody>
      </p:sp>
      <p:sp>
        <p:nvSpPr>
          <p:cNvPr id="5" name="TextBox 4">
            <a:extLst>
              <a:ext uri="{FF2B5EF4-FFF2-40B4-BE49-F238E27FC236}">
                <a16:creationId xmlns:a16="http://schemas.microsoft.com/office/drawing/2014/main" id="{ED7CD0E4-B50D-84A3-F7F3-BC6A054C126A}"/>
              </a:ext>
            </a:extLst>
          </p:cNvPr>
          <p:cNvSpPr txBox="1"/>
          <p:nvPr/>
        </p:nvSpPr>
        <p:spPr>
          <a:xfrm>
            <a:off x="444500" y="2527668"/>
            <a:ext cx="10845311" cy="3970318"/>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GB" b="1" dirty="0"/>
              <a:t>Task 1</a:t>
            </a:r>
            <a:r>
              <a:rPr lang="en-GB" dirty="0"/>
              <a:t> </a:t>
            </a:r>
          </a:p>
          <a:p>
            <a:r>
              <a:rPr lang="en-GB" dirty="0"/>
              <a:t>Visit one of the following online or in person, record your thoughts via a sketchbook or in a PowerPoint digitally. Include pictures of interest and any relevant information. </a:t>
            </a:r>
          </a:p>
          <a:p>
            <a:endParaRPr lang="en-GB" dirty="0"/>
          </a:p>
          <a:p>
            <a:r>
              <a:rPr lang="en-GB" dirty="0"/>
              <a:t>• </a:t>
            </a:r>
            <a:r>
              <a:rPr lang="en-GB" b="1" dirty="0"/>
              <a:t>Design Museum</a:t>
            </a:r>
            <a:r>
              <a:rPr lang="en-GB" dirty="0"/>
              <a:t>, look at the current exhibition and designers in residence. </a:t>
            </a:r>
          </a:p>
          <a:p>
            <a:endParaRPr lang="en-GB" dirty="0"/>
          </a:p>
          <a:p>
            <a:r>
              <a:rPr lang="en-GB" dirty="0"/>
              <a:t>• </a:t>
            </a:r>
            <a:r>
              <a:rPr lang="en-GB" b="1" dirty="0"/>
              <a:t>Architecture</a:t>
            </a:r>
            <a:r>
              <a:rPr lang="en-GB" dirty="0"/>
              <a:t> – Buildings in the square mile, financial district of London – Lloyds building, Gherkin, Leadenhall Building (cheese grater) or any other. </a:t>
            </a:r>
            <a:r>
              <a:rPr lang="en-GB" b="1" dirty="0">
                <a:solidFill>
                  <a:schemeClr val="bg1">
                    <a:lumMod val="95000"/>
                  </a:schemeClr>
                </a:solidFill>
              </a:rPr>
              <a:t>You will need to research the design and construction of the building you have chosen to research including background information about the architect, inspiration, designed for who, construction materials, environmental impact. </a:t>
            </a:r>
          </a:p>
          <a:p>
            <a:endParaRPr lang="en-GB" dirty="0"/>
          </a:p>
          <a:p>
            <a:r>
              <a:rPr lang="en-GB" dirty="0"/>
              <a:t>• </a:t>
            </a:r>
            <a:r>
              <a:rPr lang="en-GB" b="1" dirty="0"/>
              <a:t>Victoria &amp; Albert Museum – </a:t>
            </a:r>
            <a:r>
              <a:rPr lang="en-GB" dirty="0"/>
              <a:t>20th Century exhibition and furniture. </a:t>
            </a:r>
            <a:r>
              <a:rPr lang="en-GB" b="1" dirty="0">
                <a:solidFill>
                  <a:schemeClr val="bg1">
                    <a:lumMod val="95000"/>
                  </a:schemeClr>
                </a:solidFill>
              </a:rPr>
              <a:t>Record products of interest, include images and designer information</a:t>
            </a:r>
          </a:p>
          <a:p>
            <a:endParaRPr lang="en-GB" b="1" dirty="0">
              <a:solidFill>
                <a:schemeClr val="bg1">
                  <a:lumMod val="95000"/>
                </a:schemeClr>
              </a:solidFill>
            </a:endParaRPr>
          </a:p>
        </p:txBody>
      </p:sp>
      <p:sp>
        <p:nvSpPr>
          <p:cNvPr id="7" name="TextBox 6">
            <a:extLst>
              <a:ext uri="{FF2B5EF4-FFF2-40B4-BE49-F238E27FC236}">
                <a16:creationId xmlns:a16="http://schemas.microsoft.com/office/drawing/2014/main" id="{5F2F6964-0860-9B31-F122-713ED23C9E89}"/>
              </a:ext>
            </a:extLst>
          </p:cNvPr>
          <p:cNvSpPr txBox="1"/>
          <p:nvPr/>
        </p:nvSpPr>
        <p:spPr>
          <a:xfrm>
            <a:off x="10451237" y="110745"/>
            <a:ext cx="1409331"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800" b="1" dirty="0"/>
              <a:t>Tasks </a:t>
            </a:r>
          </a:p>
        </p:txBody>
      </p:sp>
    </p:spTree>
    <p:extLst>
      <p:ext uri="{BB962C8B-B14F-4D97-AF65-F5344CB8AC3E}">
        <p14:creationId xmlns:p14="http://schemas.microsoft.com/office/powerpoint/2010/main" val="2941341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BB0E-E7EB-3DF9-A5A0-2C57130B95EB}"/>
              </a:ext>
            </a:extLst>
          </p:cNvPr>
          <p:cNvSpPr>
            <a:spLocks noGrp="1"/>
          </p:cNvSpPr>
          <p:nvPr>
            <p:ph type="title"/>
          </p:nvPr>
        </p:nvSpPr>
        <p:spPr/>
        <p:txBody>
          <a:bodyPr/>
          <a:lstStyle/>
          <a:p>
            <a:r>
              <a:rPr lang="en-GB" dirty="0"/>
              <a:t>Task 2</a:t>
            </a:r>
          </a:p>
        </p:txBody>
      </p:sp>
      <p:sp>
        <p:nvSpPr>
          <p:cNvPr id="3" name="Slide Number Placeholder 2">
            <a:extLst>
              <a:ext uri="{FF2B5EF4-FFF2-40B4-BE49-F238E27FC236}">
                <a16:creationId xmlns:a16="http://schemas.microsoft.com/office/drawing/2014/main" id="{084A8F38-33D2-BC9F-41A6-78C3B4B80E07}"/>
              </a:ext>
            </a:extLst>
          </p:cNvPr>
          <p:cNvSpPr>
            <a:spLocks noGrp="1"/>
          </p:cNvSpPr>
          <p:nvPr>
            <p:ph type="sldNum" sz="quarter" idx="12"/>
          </p:nvPr>
        </p:nvSpPr>
        <p:spPr/>
        <p:txBody>
          <a:bodyPr/>
          <a:lstStyle/>
          <a:p>
            <a:pPr rtl="0"/>
            <a:fld id="{C263D6C4-4840-40CC-AC84-17E24B3B7BDE}" type="slidenum">
              <a:rPr lang="en-GB" noProof="0" smtClean="0"/>
              <a:pPr rtl="0"/>
              <a:t>5</a:t>
            </a:fld>
            <a:endParaRPr lang="en-GB" noProof="0"/>
          </a:p>
        </p:txBody>
      </p:sp>
      <p:sp>
        <p:nvSpPr>
          <p:cNvPr id="5" name="TextBox 4">
            <a:extLst>
              <a:ext uri="{FF2B5EF4-FFF2-40B4-BE49-F238E27FC236}">
                <a16:creationId xmlns:a16="http://schemas.microsoft.com/office/drawing/2014/main" id="{8B941BF8-E4E8-7CE4-81A8-4E830B554F27}"/>
              </a:ext>
            </a:extLst>
          </p:cNvPr>
          <p:cNvSpPr txBox="1"/>
          <p:nvPr/>
        </p:nvSpPr>
        <p:spPr>
          <a:xfrm>
            <a:off x="444499" y="1933561"/>
            <a:ext cx="10981061" cy="31085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GB" sz="2000" dirty="0"/>
              <a:t>Please read and research the website as it will inform, inspire and shape your understanding of Design. </a:t>
            </a:r>
          </a:p>
          <a:p>
            <a:endParaRPr lang="en-GB" sz="2000" dirty="0"/>
          </a:p>
          <a:p>
            <a:r>
              <a:rPr lang="en-GB" sz="2000" b="1" dirty="0"/>
              <a:t>You need to identify one article, </a:t>
            </a:r>
            <a:r>
              <a:rPr lang="en-GB" sz="2000" dirty="0"/>
              <a:t>commenting on how has it inspired you, what you have learnt and how you could proceed with your research. </a:t>
            </a:r>
          </a:p>
          <a:p>
            <a:endParaRPr lang="en-GB" sz="2000" dirty="0"/>
          </a:p>
          <a:p>
            <a:endParaRPr lang="en-GB" sz="2000" dirty="0"/>
          </a:p>
          <a:p>
            <a:r>
              <a:rPr lang="en-GB" sz="2000" dirty="0"/>
              <a:t>• </a:t>
            </a:r>
            <a:r>
              <a:rPr lang="en-GB" sz="2000" dirty="0">
                <a:hlinkClick r:id="rId2"/>
              </a:rPr>
              <a:t>https://inhabitat.com/design/</a:t>
            </a:r>
            <a:endParaRPr lang="en-GB" sz="2000" dirty="0"/>
          </a:p>
          <a:p>
            <a:endParaRPr lang="en-GB" dirty="0"/>
          </a:p>
          <a:p>
            <a:endParaRPr lang="en-GB" dirty="0"/>
          </a:p>
        </p:txBody>
      </p:sp>
      <p:sp>
        <p:nvSpPr>
          <p:cNvPr id="4" name="TextBox 3">
            <a:extLst>
              <a:ext uri="{FF2B5EF4-FFF2-40B4-BE49-F238E27FC236}">
                <a16:creationId xmlns:a16="http://schemas.microsoft.com/office/drawing/2014/main" id="{523423D8-1AF3-055D-53E4-0236F0023673}"/>
              </a:ext>
            </a:extLst>
          </p:cNvPr>
          <p:cNvSpPr txBox="1"/>
          <p:nvPr/>
        </p:nvSpPr>
        <p:spPr>
          <a:xfrm>
            <a:off x="10451237" y="110745"/>
            <a:ext cx="1409331"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800" b="1" dirty="0"/>
              <a:t>Tasks </a:t>
            </a:r>
          </a:p>
        </p:txBody>
      </p:sp>
    </p:spTree>
    <p:extLst>
      <p:ext uri="{BB962C8B-B14F-4D97-AF65-F5344CB8AC3E}">
        <p14:creationId xmlns:p14="http://schemas.microsoft.com/office/powerpoint/2010/main" val="1529113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4F515-FBA9-86EC-A33B-A0EE4954250A}"/>
              </a:ext>
            </a:extLst>
          </p:cNvPr>
          <p:cNvSpPr>
            <a:spLocks noGrp="1"/>
          </p:cNvSpPr>
          <p:nvPr>
            <p:ph type="title"/>
          </p:nvPr>
        </p:nvSpPr>
        <p:spPr/>
        <p:txBody>
          <a:bodyPr/>
          <a:lstStyle/>
          <a:p>
            <a:r>
              <a:rPr lang="en-GB" dirty="0"/>
              <a:t>Task 3 Design a lighting product.</a:t>
            </a:r>
          </a:p>
        </p:txBody>
      </p:sp>
      <p:sp>
        <p:nvSpPr>
          <p:cNvPr id="3" name="Slide Number Placeholder 2">
            <a:extLst>
              <a:ext uri="{FF2B5EF4-FFF2-40B4-BE49-F238E27FC236}">
                <a16:creationId xmlns:a16="http://schemas.microsoft.com/office/drawing/2014/main" id="{6D1F65CA-B512-1342-19B1-288954D50910}"/>
              </a:ext>
            </a:extLst>
          </p:cNvPr>
          <p:cNvSpPr>
            <a:spLocks noGrp="1"/>
          </p:cNvSpPr>
          <p:nvPr>
            <p:ph type="sldNum" sz="quarter" idx="12"/>
          </p:nvPr>
        </p:nvSpPr>
        <p:spPr/>
        <p:txBody>
          <a:bodyPr/>
          <a:lstStyle/>
          <a:p>
            <a:pPr rtl="0"/>
            <a:fld id="{C263D6C4-4840-40CC-AC84-17E24B3B7BDE}" type="slidenum">
              <a:rPr lang="en-GB" noProof="0" smtClean="0"/>
              <a:pPr rtl="0"/>
              <a:t>6</a:t>
            </a:fld>
            <a:endParaRPr lang="en-GB" noProof="0"/>
          </a:p>
        </p:txBody>
      </p:sp>
      <p:sp>
        <p:nvSpPr>
          <p:cNvPr id="5" name="TextBox 4">
            <a:extLst>
              <a:ext uri="{FF2B5EF4-FFF2-40B4-BE49-F238E27FC236}">
                <a16:creationId xmlns:a16="http://schemas.microsoft.com/office/drawing/2014/main" id="{699F16C3-E3CC-78C7-3FB6-3483B5C16D47}"/>
              </a:ext>
            </a:extLst>
          </p:cNvPr>
          <p:cNvSpPr txBox="1"/>
          <p:nvPr/>
        </p:nvSpPr>
        <p:spPr>
          <a:xfrm>
            <a:off x="318060" y="1369230"/>
            <a:ext cx="9706707" cy="317009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GB" sz="2000" dirty="0"/>
              <a:t>This task needs to be completed on paper only or in a design journal. </a:t>
            </a:r>
          </a:p>
          <a:p>
            <a:endParaRPr lang="en-GB" sz="2000" dirty="0"/>
          </a:p>
          <a:p>
            <a:r>
              <a:rPr lang="en-GB" sz="2000" dirty="0"/>
              <a:t>We want to see your approach to sketching, problem solving, creativity and innovation. </a:t>
            </a:r>
          </a:p>
          <a:p>
            <a:endParaRPr lang="en-GB" sz="2000" dirty="0"/>
          </a:p>
          <a:p>
            <a:r>
              <a:rPr lang="en-GB" sz="2000" dirty="0"/>
              <a:t>You may research materials, existing products, energy sources and industrial processes.</a:t>
            </a:r>
          </a:p>
          <a:p>
            <a:endParaRPr lang="en-GB" sz="2000" dirty="0"/>
          </a:p>
          <a:p>
            <a:r>
              <a:rPr lang="en-GB" sz="2000" dirty="0"/>
              <a:t>The task provides the opportunity to think outside your comfort zone, challenge yourself to be innovative and think differently.</a:t>
            </a:r>
          </a:p>
        </p:txBody>
      </p:sp>
      <p:sp>
        <p:nvSpPr>
          <p:cNvPr id="4" name="TextBox 3">
            <a:extLst>
              <a:ext uri="{FF2B5EF4-FFF2-40B4-BE49-F238E27FC236}">
                <a16:creationId xmlns:a16="http://schemas.microsoft.com/office/drawing/2014/main" id="{D0CFD764-22E3-33AC-D1FF-D54AAA4FA8CC}"/>
              </a:ext>
            </a:extLst>
          </p:cNvPr>
          <p:cNvSpPr txBox="1"/>
          <p:nvPr/>
        </p:nvSpPr>
        <p:spPr>
          <a:xfrm>
            <a:off x="10451237" y="110745"/>
            <a:ext cx="1409331"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800" b="1" dirty="0"/>
              <a:t>Tasks </a:t>
            </a:r>
          </a:p>
        </p:txBody>
      </p:sp>
      <p:pic>
        <p:nvPicPr>
          <p:cNvPr id="1026" name="Picture 2" descr="A Level DT :: Behance">
            <a:extLst>
              <a:ext uri="{FF2B5EF4-FFF2-40B4-BE49-F238E27FC236}">
                <a16:creationId xmlns:a16="http://schemas.microsoft.com/office/drawing/2014/main" id="{12A62030-ABCC-746B-448C-ECDD99E520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7252" y="4496911"/>
            <a:ext cx="2965363" cy="20949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ghting unit - higher design manufacture">
            <a:extLst>
              <a:ext uri="{FF2B5EF4-FFF2-40B4-BE49-F238E27FC236}">
                <a16:creationId xmlns:a16="http://schemas.microsoft.com/office/drawing/2014/main" id="{6516B0D3-79D3-F0F5-0049-75C78B7D7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4590" y="2310662"/>
            <a:ext cx="2419350" cy="18954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64FEC28-ED0E-5BD4-69B2-4C3C885B47DE}"/>
              </a:ext>
            </a:extLst>
          </p:cNvPr>
          <p:cNvSpPr txBox="1"/>
          <p:nvPr/>
        </p:nvSpPr>
        <p:spPr>
          <a:xfrm>
            <a:off x="561512" y="5681354"/>
            <a:ext cx="6094520" cy="523220"/>
          </a:xfrm>
          <a:prstGeom prst="rect">
            <a:avLst/>
          </a:prstGeom>
          <a:noFill/>
        </p:spPr>
        <p:txBody>
          <a:bodyPr wrap="square">
            <a:spAutoFit/>
          </a:bodyPr>
          <a:lstStyle/>
          <a:p>
            <a:r>
              <a:rPr lang="en-GB" dirty="0">
                <a:hlinkClick r:id="rId4"/>
              </a:rPr>
              <a:t>(</a:t>
            </a:r>
            <a:r>
              <a:rPr lang="en-GB" sz="2800" dirty="0">
                <a:hlinkClick r:id="rId4"/>
              </a:rPr>
              <a:t>2281) Pinterest</a:t>
            </a:r>
            <a:endParaRPr lang="en-GB" dirty="0"/>
          </a:p>
        </p:txBody>
      </p:sp>
      <p:sp>
        <p:nvSpPr>
          <p:cNvPr id="10" name="Arrow: Down 9">
            <a:extLst>
              <a:ext uri="{FF2B5EF4-FFF2-40B4-BE49-F238E27FC236}">
                <a16:creationId xmlns:a16="http://schemas.microsoft.com/office/drawing/2014/main" id="{CFCAC956-408C-EA06-AC8C-EAF9D74621BD}"/>
              </a:ext>
            </a:extLst>
          </p:cNvPr>
          <p:cNvSpPr/>
          <p:nvPr/>
        </p:nvSpPr>
        <p:spPr>
          <a:xfrm>
            <a:off x="798990" y="5007006"/>
            <a:ext cx="514905" cy="52322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4738F71-50B2-965F-4339-9F2CFEC86449}"/>
              </a:ext>
            </a:extLst>
          </p:cNvPr>
          <p:cNvSpPr txBox="1"/>
          <p:nvPr/>
        </p:nvSpPr>
        <p:spPr>
          <a:xfrm>
            <a:off x="444500" y="4618154"/>
            <a:ext cx="2539013" cy="369332"/>
          </a:xfrm>
          <a:prstGeom prst="rect">
            <a:avLst/>
          </a:prstGeom>
          <a:noFill/>
        </p:spPr>
        <p:txBody>
          <a:bodyPr wrap="square" rtlCol="0">
            <a:spAutoFit/>
          </a:bodyPr>
          <a:lstStyle/>
          <a:p>
            <a:r>
              <a:rPr lang="en-GB" dirty="0"/>
              <a:t>Check out these ideas</a:t>
            </a:r>
          </a:p>
        </p:txBody>
      </p:sp>
    </p:spTree>
    <p:extLst>
      <p:ext uri="{BB962C8B-B14F-4D97-AF65-F5344CB8AC3E}">
        <p14:creationId xmlns:p14="http://schemas.microsoft.com/office/powerpoint/2010/main" val="3348112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A9636-D12B-5831-C851-244B38662597}"/>
              </a:ext>
            </a:extLst>
          </p:cNvPr>
          <p:cNvSpPr>
            <a:spLocks noGrp="1"/>
          </p:cNvSpPr>
          <p:nvPr>
            <p:ph type="title"/>
          </p:nvPr>
        </p:nvSpPr>
        <p:spPr/>
        <p:txBody>
          <a:bodyPr/>
          <a:lstStyle/>
          <a:p>
            <a:r>
              <a:rPr lang="en-GB" dirty="0"/>
              <a:t>Useful reading:</a:t>
            </a:r>
          </a:p>
        </p:txBody>
      </p:sp>
      <p:sp>
        <p:nvSpPr>
          <p:cNvPr id="3" name="Slide Number Placeholder 2">
            <a:extLst>
              <a:ext uri="{FF2B5EF4-FFF2-40B4-BE49-F238E27FC236}">
                <a16:creationId xmlns:a16="http://schemas.microsoft.com/office/drawing/2014/main" id="{25788108-65F7-4D1F-DFB9-A7C17920D28D}"/>
              </a:ext>
            </a:extLst>
          </p:cNvPr>
          <p:cNvSpPr>
            <a:spLocks noGrp="1"/>
          </p:cNvSpPr>
          <p:nvPr>
            <p:ph type="sldNum" sz="quarter" idx="12"/>
          </p:nvPr>
        </p:nvSpPr>
        <p:spPr/>
        <p:txBody>
          <a:bodyPr/>
          <a:lstStyle/>
          <a:p>
            <a:pPr rtl="0"/>
            <a:fld id="{C263D6C4-4840-40CC-AC84-17E24B3B7BDE}" type="slidenum">
              <a:rPr lang="en-US" noProof="0" smtClean="0"/>
              <a:pPr rtl="0"/>
              <a:t>7</a:t>
            </a:fld>
            <a:endParaRPr lang="en-US" noProof="0"/>
          </a:p>
        </p:txBody>
      </p:sp>
      <p:sp>
        <p:nvSpPr>
          <p:cNvPr id="4" name="Text Placeholder 3">
            <a:extLst>
              <a:ext uri="{FF2B5EF4-FFF2-40B4-BE49-F238E27FC236}">
                <a16:creationId xmlns:a16="http://schemas.microsoft.com/office/drawing/2014/main" id="{0BD63164-2BA4-6AC6-56CC-BB699C83B4D8}"/>
              </a:ext>
            </a:extLst>
          </p:cNvPr>
          <p:cNvSpPr>
            <a:spLocks noGrp="1"/>
          </p:cNvSpPr>
          <p:nvPr>
            <p:ph type="body" sz="quarter" idx="13"/>
          </p:nvPr>
        </p:nvSpPr>
        <p:spPr>
          <a:xfrm>
            <a:off x="444499" y="1625385"/>
            <a:ext cx="10084417" cy="4093243"/>
          </a:xfrm>
        </p:spPr>
        <p:style>
          <a:lnRef idx="2">
            <a:schemeClr val="accent2"/>
          </a:lnRef>
          <a:fillRef idx="1">
            <a:schemeClr val="lt1"/>
          </a:fillRef>
          <a:effectRef idx="0">
            <a:schemeClr val="accent2"/>
          </a:effectRef>
          <a:fontRef idx="minor">
            <a:schemeClr val="dk1"/>
          </a:fontRef>
        </p:style>
        <p:txBody>
          <a:bodyPr/>
          <a:lstStyle/>
          <a:p>
            <a:pPr marL="0" indent="0">
              <a:buNone/>
            </a:pPr>
            <a:endParaRPr lang="en-GB" sz="2000" dirty="0">
              <a:solidFill>
                <a:schemeClr val="tx1">
                  <a:lumMod val="95000"/>
                  <a:lumOff val="5000"/>
                </a:schemeClr>
              </a:solidFill>
            </a:endParaRPr>
          </a:p>
          <a:p>
            <a:pPr marL="0" indent="0">
              <a:buNone/>
            </a:pPr>
            <a:r>
              <a:rPr lang="en-GB" sz="2000" b="1" dirty="0">
                <a:solidFill>
                  <a:schemeClr val="tx1">
                    <a:lumMod val="95000"/>
                    <a:lumOff val="5000"/>
                  </a:schemeClr>
                </a:solidFill>
              </a:rPr>
              <a:t>20th Century Design – Catherine McDermott</a:t>
            </a:r>
          </a:p>
          <a:p>
            <a:pPr marL="0" indent="0">
              <a:buNone/>
            </a:pPr>
            <a:r>
              <a:rPr lang="en-GB" sz="2000" dirty="0">
                <a:solidFill>
                  <a:schemeClr val="tx1">
                    <a:lumMod val="95000"/>
                    <a:lumOff val="5000"/>
                  </a:schemeClr>
                </a:solidFill>
                <a:hlinkClick r:id="rId2">
                  <a:extLst>
                    <a:ext uri="{A12FA001-AC4F-418D-AE19-62706E023703}">
                      <ahyp:hlinkClr xmlns:ahyp="http://schemas.microsoft.com/office/drawing/2018/hyperlinkcolor" val="tx"/>
                    </a:ext>
                  </a:extLst>
                </a:hlinkClick>
              </a:rPr>
              <a:t>https://books.google.co.uk/books/about/The_Design_Museum_Book_of_20th_Century_D.html?id=kSpQAAAAMAAJ&amp;redir_esc=y</a:t>
            </a:r>
            <a:endParaRPr lang="en-GB" sz="2000" dirty="0">
              <a:solidFill>
                <a:schemeClr val="tx1">
                  <a:lumMod val="95000"/>
                  <a:lumOff val="5000"/>
                </a:schemeClr>
              </a:solidFill>
            </a:endParaRPr>
          </a:p>
          <a:p>
            <a:pPr marL="0" indent="0">
              <a:buNone/>
            </a:pPr>
            <a:endParaRPr lang="en-GB" sz="2000" dirty="0">
              <a:solidFill>
                <a:schemeClr val="tx1">
                  <a:lumMod val="95000"/>
                  <a:lumOff val="5000"/>
                </a:schemeClr>
              </a:solidFill>
            </a:endParaRPr>
          </a:p>
          <a:p>
            <a:pPr marL="0" indent="0">
              <a:buNone/>
            </a:pPr>
            <a:r>
              <a:rPr lang="en-GB" sz="2000" b="1" dirty="0">
                <a:solidFill>
                  <a:schemeClr val="tx1">
                    <a:lumMod val="95000"/>
                    <a:lumOff val="5000"/>
                  </a:schemeClr>
                </a:solidFill>
              </a:rPr>
              <a:t>Product Design and Sustainability: Strategies, Tools, and Practice – Jane Penty</a:t>
            </a:r>
          </a:p>
          <a:p>
            <a:pPr marL="0" indent="0">
              <a:buNone/>
            </a:pPr>
            <a:r>
              <a:rPr lang="en-GB" sz="2000" dirty="0">
                <a:solidFill>
                  <a:schemeClr val="tx1">
                    <a:lumMod val="95000"/>
                    <a:lumOff val="5000"/>
                  </a:schemeClr>
                </a:solidFill>
                <a:hlinkClick r:id="rId3">
                  <a:extLst>
                    <a:ext uri="{A12FA001-AC4F-418D-AE19-62706E023703}">
                      <ahyp:hlinkClr xmlns:ahyp="http://schemas.microsoft.com/office/drawing/2018/hyperlinkcolor" val="tx"/>
                    </a:ext>
                  </a:extLst>
                </a:hlinkClick>
              </a:rPr>
              <a:t>https://www.google.co.uk/books/edition/Product_Design_and_Sustainability/PbGStAEACAAJ?hl=en</a:t>
            </a:r>
            <a:endParaRPr lang="en-GB" sz="2000" dirty="0">
              <a:solidFill>
                <a:schemeClr val="tx1">
                  <a:lumMod val="95000"/>
                  <a:lumOff val="5000"/>
                </a:schemeClr>
              </a:solidFill>
            </a:endParaRPr>
          </a:p>
          <a:p>
            <a:pPr marL="0" indent="0">
              <a:buNone/>
            </a:pPr>
            <a:endParaRPr lang="en-GB" sz="2000" dirty="0">
              <a:solidFill>
                <a:schemeClr val="tx1">
                  <a:lumMod val="95000"/>
                  <a:lumOff val="5000"/>
                </a:schemeClr>
              </a:solidFill>
            </a:endParaRPr>
          </a:p>
          <a:p>
            <a:pPr marL="0" indent="0">
              <a:buNone/>
            </a:pPr>
            <a:r>
              <a:rPr lang="en-GB" sz="2000" b="1" dirty="0">
                <a:solidFill>
                  <a:schemeClr val="tx1">
                    <a:lumMod val="95000"/>
                    <a:lumOff val="5000"/>
                  </a:schemeClr>
                </a:solidFill>
                <a:hlinkClick r:id="rId4"/>
              </a:rPr>
              <a:t>https://en.wikipedia.org/wiki/The_Design_of_Everyday_Things</a:t>
            </a:r>
            <a:endParaRPr lang="en-GB" sz="2000" b="1" dirty="0">
              <a:solidFill>
                <a:schemeClr val="tx1">
                  <a:lumMod val="95000"/>
                  <a:lumOff val="5000"/>
                </a:schemeClr>
              </a:solidFill>
            </a:endParaRPr>
          </a:p>
        </p:txBody>
      </p:sp>
    </p:spTree>
    <p:extLst>
      <p:ext uri="{BB962C8B-B14F-4D97-AF65-F5344CB8AC3E}">
        <p14:creationId xmlns:p14="http://schemas.microsoft.com/office/powerpoint/2010/main" val="441389608"/>
      </p:ext>
    </p:extLst>
  </p:cSld>
  <p:clrMapOvr>
    <a:masterClrMapping/>
  </p:clrMapOvr>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677750_TF66687569" id="{5B888300-1273-41F5-A5CD-44107916CC14}" vid="{40518E2E-947D-4D54-9D53-AB7B73CA5C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67ACAB-C3DC-429D-A23C-0723C084FE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992231-163D-4428-A2B8-DA1FE0274129}">
  <ds:schemaRefs>
    <ds:schemaRef ds:uri="http://schemas.microsoft.com/office/2006/metadata/properties"/>
    <ds:schemaRef ds:uri="http://purl.org/dc/dcmitype/"/>
    <ds:schemaRef ds:uri="http://schemas.microsoft.com/sharepoint/v3"/>
    <ds:schemaRef ds:uri="http://purl.org/dc/elements/1.1/"/>
    <ds:schemaRef ds:uri="http://schemas.openxmlformats.org/package/2006/metadata/core-properties"/>
    <ds:schemaRef ds:uri="6dc4bcd6-49db-4c07-9060-8acfc67cef9f"/>
    <ds:schemaRef ds:uri="http://schemas.microsoft.com/office/2006/documentManagement/types"/>
    <ds:schemaRef ds:uri="http://schemas.microsoft.com/office/infopath/2007/PartnerControls"/>
    <ds:schemaRef ds:uri="http://purl.org/dc/terms/"/>
    <ds:schemaRef ds:uri="fb0879af-3eba-417a-a55a-ffe6dcd6ca77"/>
    <ds:schemaRef ds:uri="http://www.w3.org/XML/1998/namespace"/>
  </ds:schemaRefs>
</ds:datastoreItem>
</file>

<file path=customXml/itemProps3.xml><?xml version="1.0" encoding="utf-8"?>
<ds:datastoreItem xmlns:ds="http://schemas.openxmlformats.org/officeDocument/2006/customXml" ds:itemID="{8A95DE24-D6C3-4A00-9085-D9594C193A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Modern blue presentation</Template>
  <TotalTime>52</TotalTime>
  <Words>655</Words>
  <Application>Microsoft Office PowerPoint</Application>
  <PresentationFormat>Widescreen</PresentationFormat>
  <Paragraphs>57</Paragraphs>
  <Slides>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Trade Gothic LT Pro</vt:lpstr>
      <vt:lpstr>Trebuchet MS</vt:lpstr>
      <vt:lpstr>Office Theme</vt:lpstr>
      <vt:lpstr>Product Design </vt:lpstr>
      <vt:lpstr>A Level Product Design</vt:lpstr>
      <vt:lpstr>Link to Specification and further information </vt:lpstr>
      <vt:lpstr>The tasks set below are designed to increase your awareness and curiosity of design, challenging your perception and understanding of the design process.</vt:lpstr>
      <vt:lpstr>Task 2</vt:lpstr>
      <vt:lpstr>Task 3 Design a lighting product.</vt:lpstr>
      <vt:lpstr>Useful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 Design</dc:title>
  <dc:creator>Mrs. J. Bullworthy</dc:creator>
  <cp:lastModifiedBy>Mrs. J. Bullworthy</cp:lastModifiedBy>
  <cp:revision>3</cp:revision>
  <dcterms:created xsi:type="dcterms:W3CDTF">2024-06-18T09:00:29Z</dcterms:created>
  <dcterms:modified xsi:type="dcterms:W3CDTF">2024-06-21T08:49:31Z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