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6/27/2024</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21752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6/27/2024</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69545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6/27/2024</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56053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6/27/2024</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02234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6/27/2024</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38540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6/27/2024</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98242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6/27/2024</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04233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6/27/2024</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81298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6/27/2024</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79225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6/27/2024</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3462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6/27/2024</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43341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6/27/2024</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74758356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84" r:id="rId6"/>
    <p:sldLayoutId id="2147483689" r:id="rId7"/>
    <p:sldLayoutId id="2147483685" r:id="rId8"/>
    <p:sldLayoutId id="2147483686" r:id="rId9"/>
    <p:sldLayoutId id="2147483687" r:id="rId10"/>
    <p:sldLayoutId id="2147483688"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YnCJU6PaCio?si=6z4mhaNgpIMx2Oum"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BINK6r1Wy78"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youtube.com/watch?v=yTcL8cEtCC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1BA7680-B1FB-4B6B-2155-45DD5D6C4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urful carved figures of humans">
            <a:extLst>
              <a:ext uri="{FF2B5EF4-FFF2-40B4-BE49-F238E27FC236}">
                <a16:creationId xmlns:a16="http://schemas.microsoft.com/office/drawing/2014/main" id="{B72AADAC-791F-36BB-73A6-68EA20ABAA0F}"/>
              </a:ext>
            </a:extLst>
          </p:cNvPr>
          <p:cNvPicPr>
            <a:picLocks noChangeAspect="1"/>
          </p:cNvPicPr>
          <p:nvPr/>
        </p:nvPicPr>
        <p:blipFill rotWithShape="1">
          <a:blip r:embed="rId2"/>
          <a:srcRect l="4399" t="28229" r="4692"/>
          <a:stretch/>
        </p:blipFill>
        <p:spPr>
          <a:xfrm>
            <a:off x="20" y="-1"/>
            <a:ext cx="12191980" cy="6858001"/>
          </a:xfrm>
          <a:prstGeom prst="rect">
            <a:avLst/>
          </a:prstGeom>
        </p:spPr>
      </p:pic>
      <p:sp>
        <p:nvSpPr>
          <p:cNvPr id="20" name="Rectangle 1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7F68C3-1982-D8D7-0B48-670836F1B408}"/>
              </a:ext>
            </a:extLst>
          </p:cNvPr>
          <p:cNvSpPr>
            <a:spLocks noGrp="1"/>
          </p:cNvSpPr>
          <p:nvPr>
            <p:ph type="ctrTitle"/>
          </p:nvPr>
        </p:nvSpPr>
        <p:spPr>
          <a:xfrm>
            <a:off x="624506" y="3991500"/>
            <a:ext cx="8837546" cy="1870483"/>
          </a:xfrm>
        </p:spPr>
        <p:txBody>
          <a:bodyPr>
            <a:normAutofit/>
          </a:bodyPr>
          <a:lstStyle/>
          <a:p>
            <a:pPr algn="l"/>
            <a:r>
              <a:rPr lang="en-GB" sz="6000" dirty="0">
                <a:solidFill>
                  <a:srgbClr val="FFFFFF"/>
                </a:solidFill>
                <a:latin typeface="Tahoma" panose="020B0604030504040204" pitchFamily="34" charset="0"/>
                <a:ea typeface="Tahoma" panose="020B0604030504040204" pitchFamily="34" charset="0"/>
                <a:cs typeface="Tahoma" panose="020B0604030504040204" pitchFamily="34" charset="0"/>
              </a:rPr>
              <a:t>Sociology Transition Work</a:t>
            </a:r>
          </a:p>
        </p:txBody>
      </p:sp>
      <p:sp>
        <p:nvSpPr>
          <p:cNvPr id="3" name="Subtitle 2">
            <a:extLst>
              <a:ext uri="{FF2B5EF4-FFF2-40B4-BE49-F238E27FC236}">
                <a16:creationId xmlns:a16="http://schemas.microsoft.com/office/drawing/2014/main" id="{DCB27ABC-0B05-EEFE-B16D-64F73EB9D1EC}"/>
              </a:ext>
            </a:extLst>
          </p:cNvPr>
          <p:cNvSpPr>
            <a:spLocks noGrp="1"/>
          </p:cNvSpPr>
          <p:nvPr>
            <p:ph type="subTitle" idx="1"/>
          </p:nvPr>
        </p:nvSpPr>
        <p:spPr>
          <a:xfrm>
            <a:off x="624506" y="5917399"/>
            <a:ext cx="8837546" cy="644789"/>
          </a:xfrm>
        </p:spPr>
        <p:txBody>
          <a:bodyPr>
            <a:normAutofit/>
          </a:bodyPr>
          <a:lstStyle/>
          <a:p>
            <a:pPr algn="l"/>
            <a:r>
              <a:rPr lang="en-GB" sz="2400" dirty="0">
                <a:solidFill>
                  <a:srgbClr val="FFFFFF"/>
                </a:solidFill>
                <a:latin typeface="Tahoma" panose="020B0604030504040204" pitchFamily="34" charset="0"/>
                <a:ea typeface="Tahoma" panose="020B0604030504040204" pitchFamily="34" charset="0"/>
                <a:cs typeface="Tahoma" panose="020B0604030504040204" pitchFamily="34" charset="0"/>
              </a:rPr>
              <a:t>What is Sociology?</a:t>
            </a:r>
          </a:p>
        </p:txBody>
      </p:sp>
    </p:spTree>
    <p:extLst>
      <p:ext uri="{BB962C8B-B14F-4D97-AF65-F5344CB8AC3E}">
        <p14:creationId xmlns:p14="http://schemas.microsoft.com/office/powerpoint/2010/main" val="182912608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 with red strings">
            <a:extLst>
              <a:ext uri="{FF2B5EF4-FFF2-40B4-BE49-F238E27FC236}">
                <a16:creationId xmlns:a16="http://schemas.microsoft.com/office/drawing/2014/main" id="{1940A36E-485F-64D8-9728-F460CA8C1BBC}"/>
              </a:ext>
            </a:extLst>
          </p:cNvPr>
          <p:cNvPicPr>
            <a:picLocks noChangeAspect="1"/>
          </p:cNvPicPr>
          <p:nvPr/>
        </p:nvPicPr>
        <p:blipFill rotWithShape="1">
          <a:blip r:embed="rId2"/>
          <a:srcRect l="28408" r="24422" b="-1"/>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0259A5DE-9C21-4798-B6C0-00905D054516}"/>
              </a:ext>
            </a:extLst>
          </p:cNvPr>
          <p:cNvSpPr>
            <a:spLocks noGrp="1"/>
          </p:cNvSpPr>
          <p:nvPr>
            <p:ph type="title"/>
          </p:nvPr>
        </p:nvSpPr>
        <p:spPr>
          <a:xfrm>
            <a:off x="612648" y="600075"/>
            <a:ext cx="6035040" cy="1529932"/>
          </a:xfrm>
        </p:spPr>
        <p:txBody>
          <a:bodyPr anchor="b">
            <a:normAutofit/>
          </a:bodyPr>
          <a:lstStyle/>
          <a:p>
            <a:r>
              <a:rPr lang="en-GB" dirty="0">
                <a:latin typeface="Tahoma" panose="020B0604030504040204" pitchFamily="34" charset="0"/>
                <a:ea typeface="Tahoma" panose="020B0604030504040204" pitchFamily="34" charset="0"/>
                <a:cs typeface="Tahoma" panose="020B0604030504040204" pitchFamily="34" charset="0"/>
              </a:rPr>
              <a:t>What is Sociology all about?</a:t>
            </a:r>
          </a:p>
        </p:txBody>
      </p:sp>
      <p:sp>
        <p:nvSpPr>
          <p:cNvPr id="3" name="Content Placeholder 2">
            <a:extLst>
              <a:ext uri="{FF2B5EF4-FFF2-40B4-BE49-F238E27FC236}">
                <a16:creationId xmlns:a16="http://schemas.microsoft.com/office/drawing/2014/main" id="{66B3124A-F993-5D4F-1426-13D97D15C3AA}"/>
              </a:ext>
            </a:extLst>
          </p:cNvPr>
          <p:cNvSpPr>
            <a:spLocks noGrp="1"/>
          </p:cNvSpPr>
          <p:nvPr>
            <p:ph idx="1"/>
          </p:nvPr>
        </p:nvSpPr>
        <p:spPr>
          <a:xfrm>
            <a:off x="612648" y="2212848"/>
            <a:ext cx="6035040" cy="4096512"/>
          </a:xfrm>
        </p:spPr>
        <p:txBody>
          <a:bodyPr>
            <a:normAutofit/>
          </a:bodyPr>
          <a:lstStyle/>
          <a:p>
            <a:pPr marL="457200" indent="-457200">
              <a:lnSpc>
                <a:spcPct val="110000"/>
              </a:lnSpc>
              <a:buFont typeface="+mj-lt"/>
              <a:buAutoNum type="arabicPeriod"/>
            </a:pPr>
            <a:r>
              <a:rPr lang="en-GB" sz="1300">
                <a:latin typeface="Tahoma" panose="020B0604030504040204" pitchFamily="34" charset="0"/>
                <a:ea typeface="Tahoma" panose="020B0604030504040204" pitchFamily="34" charset="0"/>
                <a:cs typeface="Tahoma" panose="020B0604030504040204" pitchFamily="34" charset="0"/>
              </a:rPr>
              <a:t>Think about this question. Create a spider diagram/mind map to have a the start of your notes to pull together your ideas. You can use words and pictures to illustrate your ideas. </a:t>
            </a:r>
          </a:p>
          <a:p>
            <a:pPr marL="457200" indent="-457200">
              <a:lnSpc>
                <a:spcPct val="110000"/>
              </a:lnSpc>
              <a:buFont typeface="+mj-lt"/>
              <a:buAutoNum type="arabicPeriod"/>
            </a:pPr>
            <a:r>
              <a:rPr lang="en-US" sz="1300">
                <a:latin typeface="Tahoma" panose="020B0604030504040204" pitchFamily="34" charset="0"/>
                <a:ea typeface="Tahoma" panose="020B0604030504040204" pitchFamily="34" charset="0"/>
                <a:cs typeface="Tahoma" panose="020B0604030504040204" pitchFamily="34" charset="0"/>
              </a:rPr>
              <a:t>Now watch this video on YouTube (it is American so watch out for some differences and pause occasionally!) and add ideas to your spider diagram in a different colour. </a:t>
            </a:r>
            <a:r>
              <a:rPr lang="en-US" sz="1300">
                <a:latin typeface="Tahoma" panose="020B0604030504040204" pitchFamily="34" charset="0"/>
                <a:ea typeface="Tahoma" panose="020B0604030504040204" pitchFamily="34" charset="0"/>
                <a:cs typeface="Tahoma" panose="020B0604030504040204" pitchFamily="34" charset="0"/>
                <a:hlinkClick r:id="rId3"/>
              </a:rPr>
              <a:t>https://youtu.be/YnCJU6PaCio?si=6z4mhaNgpIMx2Oum</a:t>
            </a:r>
            <a:endParaRPr lang="en-US" sz="1300">
              <a:latin typeface="Tahoma" panose="020B0604030504040204" pitchFamily="34" charset="0"/>
              <a:ea typeface="Tahoma" panose="020B0604030504040204" pitchFamily="34" charset="0"/>
              <a:cs typeface="Tahoma" panose="020B0604030504040204" pitchFamily="34" charset="0"/>
            </a:endParaRPr>
          </a:p>
          <a:p>
            <a:pPr marL="457200" indent="-457200">
              <a:lnSpc>
                <a:spcPct val="110000"/>
              </a:lnSpc>
              <a:buFont typeface="+mj-lt"/>
              <a:buAutoNum type="arabicPeriod"/>
            </a:pPr>
            <a:r>
              <a:rPr lang="en-US" sz="1300">
                <a:latin typeface="Tahoma" panose="020B0604030504040204" pitchFamily="34" charset="0"/>
                <a:ea typeface="Tahoma" panose="020B0604030504040204" pitchFamily="34" charset="0"/>
                <a:cs typeface="Tahoma" panose="020B0604030504040204" pitchFamily="34" charset="0"/>
              </a:rPr>
              <a:t>Summarise: in 50 - 100 words ‘What is Sociology?</a:t>
            </a:r>
          </a:p>
          <a:p>
            <a:pPr marL="457200" indent="-457200">
              <a:lnSpc>
                <a:spcPct val="110000"/>
              </a:lnSpc>
              <a:buFont typeface="+mj-lt"/>
              <a:buAutoNum type="arabicPeriod"/>
            </a:pPr>
            <a:r>
              <a:rPr lang="en-US" sz="1300">
                <a:latin typeface="Tahoma" panose="020B0604030504040204" pitchFamily="34" charset="0"/>
                <a:ea typeface="Tahoma" panose="020B0604030504040204" pitchFamily="34" charset="0"/>
                <a:cs typeface="Tahoma" panose="020B0604030504040204" pitchFamily="34" charset="0"/>
              </a:rPr>
              <a:t>Morning Routine: Write a list of everything that you do in the order that you do it in, in the first hour after waking up in the morning.</a:t>
            </a:r>
          </a:p>
          <a:p>
            <a:pPr marL="457200" indent="-457200">
              <a:lnSpc>
                <a:spcPct val="110000"/>
              </a:lnSpc>
              <a:buFont typeface="+mj-lt"/>
              <a:buAutoNum type="arabicPeriod"/>
            </a:pPr>
            <a:r>
              <a:rPr lang="en-US" sz="1300">
                <a:latin typeface="Tahoma" panose="020B0604030504040204" pitchFamily="34" charset="0"/>
                <a:ea typeface="Tahoma" panose="020B0604030504040204" pitchFamily="34" charset="0"/>
                <a:cs typeface="Tahoma" panose="020B0604030504040204" pitchFamily="34" charset="0"/>
              </a:rPr>
              <a:t> Now talk to others - consider how your daily routine compares to those of your family and peers. List what you do the same and what you do differently. What does this tell us about ourselves as individuals? Are we born with this routine or socialised into it? Write up your thoughts. </a:t>
            </a:r>
            <a:endParaRPr lang="en-GB" sz="1300">
              <a:latin typeface="Tahoma" panose="020B0604030504040204" pitchFamily="34" charset="0"/>
              <a:ea typeface="Tahoma" panose="020B0604030504040204" pitchFamily="34" charset="0"/>
              <a:cs typeface="Tahoma" panose="020B0604030504040204" pitchFamily="34" charset="0"/>
            </a:endParaRPr>
          </a:p>
          <a:p>
            <a:pPr>
              <a:lnSpc>
                <a:spcPct val="110000"/>
              </a:lnSpc>
            </a:pPr>
            <a:endParaRPr lang="en-GB" sz="1300"/>
          </a:p>
        </p:txBody>
      </p:sp>
    </p:spTree>
    <p:extLst>
      <p:ext uri="{BB962C8B-B14F-4D97-AF65-F5344CB8AC3E}">
        <p14:creationId xmlns:p14="http://schemas.microsoft.com/office/powerpoint/2010/main" val="1602743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39255F69-442B-CD56-A995-3585EE1FCCE4}"/>
              </a:ext>
            </a:extLst>
          </p:cNvPr>
          <p:cNvPicPr>
            <a:picLocks noChangeAspect="1"/>
          </p:cNvPicPr>
          <p:nvPr/>
        </p:nvPicPr>
        <p:blipFill rotWithShape="1">
          <a:blip r:embed="rId2"/>
          <a:srcRect l="51362" r="1467" b="-1"/>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CE91A404-9C25-0879-D90F-6FBA3BBA8854}"/>
              </a:ext>
            </a:extLst>
          </p:cNvPr>
          <p:cNvSpPr>
            <a:spLocks noGrp="1"/>
          </p:cNvSpPr>
          <p:nvPr>
            <p:ph type="title"/>
          </p:nvPr>
        </p:nvSpPr>
        <p:spPr>
          <a:xfrm>
            <a:off x="612648" y="600075"/>
            <a:ext cx="6035040" cy="1529932"/>
          </a:xfrm>
        </p:spPr>
        <p:txBody>
          <a:bodyPr anchor="b">
            <a:normAutofit/>
          </a:bodyPr>
          <a:lstStyle/>
          <a:p>
            <a:r>
              <a:rPr lang="en-GB" dirty="0">
                <a:latin typeface="Tahoma" panose="020B0604030504040204" pitchFamily="34" charset="0"/>
                <a:ea typeface="Tahoma" panose="020B0604030504040204" pitchFamily="34" charset="0"/>
                <a:cs typeface="Tahoma" panose="020B0604030504040204" pitchFamily="34" charset="0"/>
              </a:rPr>
              <a:t>Research</a:t>
            </a:r>
          </a:p>
        </p:txBody>
      </p:sp>
      <p:sp>
        <p:nvSpPr>
          <p:cNvPr id="3" name="Content Placeholder 2">
            <a:extLst>
              <a:ext uri="{FF2B5EF4-FFF2-40B4-BE49-F238E27FC236}">
                <a16:creationId xmlns:a16="http://schemas.microsoft.com/office/drawing/2014/main" id="{6EB0FB71-1AC9-0C32-09CA-A152A40FBB24}"/>
              </a:ext>
            </a:extLst>
          </p:cNvPr>
          <p:cNvSpPr>
            <a:spLocks noGrp="1"/>
          </p:cNvSpPr>
          <p:nvPr>
            <p:ph idx="1"/>
          </p:nvPr>
        </p:nvSpPr>
        <p:spPr>
          <a:xfrm>
            <a:off x="612648" y="2212848"/>
            <a:ext cx="6035040" cy="4096512"/>
          </a:xfrm>
        </p:spPr>
        <p:txBody>
          <a:bodyPr>
            <a:normAutofit/>
          </a:bodyPr>
          <a:lstStyle/>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Find the definitions for the following concepts (start a key word glossary) :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a:t>
            </a:r>
            <a:r>
              <a:rPr lang="en-US" sz="1800" dirty="0" err="1">
                <a:latin typeface="Tahoma" panose="020B0604030504040204" pitchFamily="34" charset="0"/>
                <a:ea typeface="Tahoma" panose="020B0604030504040204" pitchFamily="34" charset="0"/>
                <a:cs typeface="Tahoma" panose="020B0604030504040204" pitchFamily="34" charset="0"/>
              </a:rPr>
              <a:t>Socialisation</a:t>
            </a:r>
            <a:r>
              <a:rPr lang="en-US" sz="1800" dirty="0">
                <a:latin typeface="Tahoma" panose="020B0604030504040204" pitchFamily="34" charset="0"/>
                <a:ea typeface="Tahoma" panose="020B0604030504040204" pitchFamily="34" charset="0"/>
                <a:cs typeface="Tahoma" panose="020B0604030504040204" pitchFamily="34" charset="0"/>
              </a:rPr>
              <a:t>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Primary </a:t>
            </a:r>
            <a:r>
              <a:rPr lang="en-US" sz="1800">
                <a:latin typeface="Tahoma" panose="020B0604030504040204" pitchFamily="34" charset="0"/>
                <a:ea typeface="Tahoma" panose="020B0604030504040204" pitchFamily="34" charset="0"/>
                <a:cs typeface="Tahoma" panose="020B0604030504040204" pitchFamily="34" charset="0"/>
              </a:rPr>
              <a:t>socialisation</a:t>
            </a:r>
            <a:endParaRPr lang="en-US" sz="1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Secondary </a:t>
            </a:r>
            <a:r>
              <a:rPr lang="en-US" sz="1800" dirty="0" err="1">
                <a:latin typeface="Tahoma" panose="020B0604030504040204" pitchFamily="34" charset="0"/>
                <a:ea typeface="Tahoma" panose="020B0604030504040204" pitchFamily="34" charset="0"/>
                <a:cs typeface="Tahoma" panose="020B0604030504040204" pitchFamily="34" charset="0"/>
              </a:rPr>
              <a:t>socialisation</a:t>
            </a:r>
            <a:r>
              <a:rPr lang="en-US" sz="1800" dirty="0">
                <a:latin typeface="Tahoma" panose="020B0604030504040204" pitchFamily="34" charset="0"/>
                <a:ea typeface="Tahoma" panose="020B0604030504040204" pitchFamily="34" charset="0"/>
                <a:cs typeface="Tahoma" panose="020B0604030504040204" pitchFamily="34" charset="0"/>
              </a:rPr>
              <a:t>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Agents of </a:t>
            </a:r>
            <a:r>
              <a:rPr lang="en-US" sz="1800" dirty="0" err="1">
                <a:latin typeface="Tahoma" panose="020B0604030504040204" pitchFamily="34" charset="0"/>
                <a:ea typeface="Tahoma" panose="020B0604030504040204" pitchFamily="34" charset="0"/>
                <a:cs typeface="Tahoma" panose="020B0604030504040204" pitchFamily="34" charset="0"/>
              </a:rPr>
              <a:t>socialisation</a:t>
            </a:r>
            <a:r>
              <a:rPr lang="en-US" sz="1800" dirty="0">
                <a:latin typeface="Tahoma" panose="020B0604030504040204" pitchFamily="34" charset="0"/>
                <a:ea typeface="Tahoma" panose="020B0604030504040204" pitchFamily="34" charset="0"/>
                <a:cs typeface="Tahoma" panose="020B0604030504040204" pitchFamily="34" charset="0"/>
              </a:rPr>
              <a:t>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Institutions/Agencies in Society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Norms </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Values </a:t>
            </a:r>
            <a:endParaRPr lang="en-GB" sz="1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25280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007AB-4CA7-B3DB-5C8B-40D400535242}"/>
              </a:ext>
            </a:extLst>
          </p:cNvPr>
          <p:cNvSpPr>
            <a:spLocks noGrp="1"/>
          </p:cNvSpPr>
          <p:nvPr>
            <p:ph type="title"/>
          </p:nvPr>
        </p:nvSpPr>
        <p:spPr/>
        <p:txBody>
          <a:bodyPr/>
          <a:lstStyle/>
          <a:p>
            <a:r>
              <a:rPr lang="en-GB" dirty="0">
                <a:latin typeface="Tahoma" panose="020B0604030504040204" pitchFamily="34" charset="0"/>
                <a:ea typeface="Tahoma" panose="020B0604030504040204" pitchFamily="34" charset="0"/>
                <a:cs typeface="Tahoma" panose="020B0604030504040204" pitchFamily="34" charset="0"/>
              </a:rPr>
              <a:t>Thinking sociologically</a:t>
            </a:r>
          </a:p>
        </p:txBody>
      </p:sp>
      <p:sp>
        <p:nvSpPr>
          <p:cNvPr id="4" name="Content Placeholder 3">
            <a:extLst>
              <a:ext uri="{FF2B5EF4-FFF2-40B4-BE49-F238E27FC236}">
                <a16:creationId xmlns:a16="http://schemas.microsoft.com/office/drawing/2014/main" id="{DA428E98-0333-9790-F059-9773077952BC}"/>
              </a:ext>
            </a:extLst>
          </p:cNvPr>
          <p:cNvSpPr>
            <a:spLocks noGrp="1"/>
          </p:cNvSpPr>
          <p:nvPr>
            <p:ph sz="half" idx="1"/>
          </p:nvPr>
        </p:nvSpPr>
        <p:spPr/>
        <p:txBody>
          <a:bodyPr>
            <a:normAutofit fontScale="92500" lnSpcReduction="20000"/>
          </a:bodyPr>
          <a:lstStyle/>
          <a:p>
            <a:pPr marL="0" indent="0" algn="just">
              <a:buNone/>
            </a:pPr>
            <a:r>
              <a:rPr lang="en-US" dirty="0">
                <a:latin typeface="Tahoma" panose="020B0604030504040204" pitchFamily="34" charset="0"/>
                <a:ea typeface="Tahoma" panose="020B0604030504040204" pitchFamily="34" charset="0"/>
                <a:cs typeface="Tahoma" panose="020B0604030504040204" pitchFamily="34" charset="0"/>
              </a:rPr>
              <a:t>This is a concept established by C Wright Mills which provides a framework for understanding our social world that far surpasses any common sense notion we might derive from our limited social experiences. The sociological imagination is making the connection between personal challenges and larger social issues. Mills identified “troubles” (personal challenges) and “issues” (larger social challenges). In other words, this mindset provides the ability for individuals to </a:t>
            </a:r>
            <a:r>
              <a:rPr lang="en-US" dirty="0" err="1">
                <a:latin typeface="Tahoma" panose="020B0604030504040204" pitchFamily="34" charset="0"/>
                <a:ea typeface="Tahoma" panose="020B0604030504040204" pitchFamily="34" charset="0"/>
                <a:cs typeface="Tahoma" panose="020B0604030504040204" pitchFamily="34" charset="0"/>
              </a:rPr>
              <a:t>realise</a:t>
            </a:r>
            <a:r>
              <a:rPr lang="en-US" dirty="0">
                <a:latin typeface="Tahoma" panose="020B0604030504040204" pitchFamily="34" charset="0"/>
                <a:ea typeface="Tahoma" panose="020B0604030504040204" pitchFamily="34" charset="0"/>
                <a:cs typeface="Tahoma" panose="020B0604030504040204" pitchFamily="34" charset="0"/>
              </a:rPr>
              <a:t> the relationship between their personal experiences and the larger society in which they live their lives</a:t>
            </a:r>
            <a:r>
              <a:rPr lang="en-US" dirty="0"/>
              <a:t>.</a:t>
            </a:r>
            <a:endParaRPr lang="en-GB" dirty="0"/>
          </a:p>
          <a:p>
            <a:pPr marL="0" indent="0">
              <a:buNone/>
            </a:pPr>
            <a:endParaRPr lang="en-GB" dirty="0"/>
          </a:p>
        </p:txBody>
      </p:sp>
      <p:sp>
        <p:nvSpPr>
          <p:cNvPr id="5" name="Content Placeholder 4">
            <a:extLst>
              <a:ext uri="{FF2B5EF4-FFF2-40B4-BE49-F238E27FC236}">
                <a16:creationId xmlns:a16="http://schemas.microsoft.com/office/drawing/2014/main" id="{0F202772-97EB-2A03-23B3-5E39FF704C97}"/>
              </a:ext>
            </a:extLst>
          </p:cNvPr>
          <p:cNvSpPr>
            <a:spLocks noGrp="1"/>
          </p:cNvSpPr>
          <p:nvPr>
            <p:ph sz="half" idx="2"/>
          </p:nvPr>
        </p:nvSpPr>
        <p:spPr>
          <a:solidFill>
            <a:schemeClr val="bg2">
              <a:lumMod val="90000"/>
            </a:schemeClr>
          </a:solidFill>
        </p:spPr>
        <p:txBody>
          <a:bodyPr>
            <a:normAutofit fontScale="92500" lnSpcReduction="20000"/>
          </a:bodyPr>
          <a:lstStyle/>
          <a:p>
            <a:pPr marL="0" indent="0" algn="just">
              <a:buNone/>
            </a:pPr>
            <a:r>
              <a:rPr lang="en-US" b="1" dirty="0">
                <a:latin typeface="Tahoma" panose="020B0604030504040204" pitchFamily="34" charset="0"/>
                <a:ea typeface="Tahoma" panose="020B0604030504040204" pitchFamily="34" charset="0"/>
                <a:cs typeface="Tahoma" panose="020B0604030504040204" pitchFamily="34" charset="0"/>
              </a:rPr>
              <a:t>personal troubles:</a:t>
            </a:r>
            <a:r>
              <a:rPr lang="en-US" dirty="0">
                <a:latin typeface="Tahoma" panose="020B0604030504040204" pitchFamily="34" charset="0"/>
                <a:ea typeface="Tahoma" panose="020B0604030504040204" pitchFamily="34" charset="0"/>
                <a:cs typeface="Tahoma" panose="020B0604030504040204" pitchFamily="34" charset="0"/>
              </a:rPr>
              <a:t> private problems experienced by one individual and the range of their immediate relation to others </a:t>
            </a:r>
          </a:p>
          <a:p>
            <a:pPr marL="0" indent="0" algn="just">
              <a:buNone/>
            </a:pPr>
            <a:endParaRPr lang="en-US" dirty="0">
              <a:latin typeface="Tahoma" panose="020B0604030504040204" pitchFamily="34" charset="0"/>
              <a:ea typeface="Tahoma" panose="020B0604030504040204" pitchFamily="34" charset="0"/>
              <a:cs typeface="Tahoma" panose="020B0604030504040204" pitchFamily="34" charset="0"/>
            </a:endParaRPr>
          </a:p>
          <a:p>
            <a:pPr marL="0" indent="0" algn="just">
              <a:buNone/>
            </a:pPr>
            <a:r>
              <a:rPr lang="en-US" b="1" dirty="0">
                <a:latin typeface="Tahoma" panose="020B0604030504040204" pitchFamily="34" charset="0"/>
                <a:ea typeface="Tahoma" panose="020B0604030504040204" pitchFamily="34" charset="0"/>
                <a:cs typeface="Tahoma" panose="020B0604030504040204" pitchFamily="34" charset="0"/>
              </a:rPr>
              <a:t>public issues: </a:t>
            </a:r>
            <a:r>
              <a:rPr lang="en-US" dirty="0">
                <a:latin typeface="Tahoma" panose="020B0604030504040204" pitchFamily="34" charset="0"/>
                <a:ea typeface="Tahoma" panose="020B0604030504040204" pitchFamily="34" charset="0"/>
                <a:cs typeface="Tahoma" panose="020B0604030504040204" pitchFamily="34" charset="0"/>
              </a:rPr>
              <a:t>issues that lie beyond one’s personal control and the range of one’s inner life, rooted in society instead of at the individual level sociological imagination: the use of imaginative thought to understand the relationship between the individual (personal troubles) and the broader workings of society (public</a:t>
            </a:r>
            <a:endParaRPr lang="en-GB"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817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11E9E5-C9D2-BBF1-B769-FB4D7FC918F3}"/>
              </a:ext>
            </a:extLst>
          </p:cNvPr>
          <p:cNvSpPr>
            <a:spLocks noGrp="1"/>
          </p:cNvSpPr>
          <p:nvPr>
            <p:ph type="title"/>
          </p:nvPr>
        </p:nvSpPr>
        <p:spPr/>
        <p:txBody>
          <a:bodyPr/>
          <a:lstStyle/>
          <a:p>
            <a:r>
              <a:rPr lang="en-GB" dirty="0"/>
              <a:t>The Sociological Imagination</a:t>
            </a:r>
          </a:p>
        </p:txBody>
      </p:sp>
      <p:pic>
        <p:nvPicPr>
          <p:cNvPr id="8" name="Content Placeholder 7">
            <a:extLst>
              <a:ext uri="{FF2B5EF4-FFF2-40B4-BE49-F238E27FC236}">
                <a16:creationId xmlns:a16="http://schemas.microsoft.com/office/drawing/2014/main" id="{03608B7D-8650-83D7-B7B0-D405F959A3D6}"/>
              </a:ext>
            </a:extLst>
          </p:cNvPr>
          <p:cNvPicPr>
            <a:picLocks noGrp="1" noChangeAspect="1"/>
          </p:cNvPicPr>
          <p:nvPr>
            <p:ph idx="1"/>
          </p:nvPr>
        </p:nvPicPr>
        <p:blipFill rotWithShape="1">
          <a:blip r:embed="rId2"/>
          <a:srcRect l="44822" t="47141" r="9012" b="30294"/>
          <a:stretch/>
        </p:blipFill>
        <p:spPr>
          <a:xfrm>
            <a:off x="612648" y="1849120"/>
            <a:ext cx="7058308" cy="1940559"/>
          </a:xfrm>
        </p:spPr>
      </p:pic>
      <p:sp>
        <p:nvSpPr>
          <p:cNvPr id="9" name="TextBox 8">
            <a:extLst>
              <a:ext uri="{FF2B5EF4-FFF2-40B4-BE49-F238E27FC236}">
                <a16:creationId xmlns:a16="http://schemas.microsoft.com/office/drawing/2014/main" id="{F016B9C5-FC32-E0D2-BE51-C4D7E4E33277}"/>
              </a:ext>
            </a:extLst>
          </p:cNvPr>
          <p:cNvSpPr txBox="1"/>
          <p:nvPr/>
        </p:nvSpPr>
        <p:spPr>
          <a:xfrm>
            <a:off x="934720" y="3919220"/>
            <a:ext cx="6228080" cy="2585323"/>
          </a:xfrm>
          <a:prstGeom prst="rect">
            <a:avLst/>
          </a:prstGeom>
          <a:noFill/>
        </p:spPr>
        <p:txBody>
          <a:bodyPr wrap="square" rtlCol="0">
            <a:spAutoFit/>
          </a:bodyPr>
          <a:lstStyle/>
          <a:p>
            <a:r>
              <a:rPr lang="en-US" dirty="0"/>
              <a:t>Watch the videos:</a:t>
            </a:r>
          </a:p>
          <a:p>
            <a:r>
              <a:rPr lang="en-GB" dirty="0">
                <a:hlinkClick r:id="rId3"/>
              </a:rPr>
              <a:t>Sociological Imagination (youtube.com)</a:t>
            </a:r>
            <a:endParaRPr lang="en-GB" dirty="0"/>
          </a:p>
          <a:p>
            <a:endParaRPr lang="en-US" dirty="0"/>
          </a:p>
          <a:p>
            <a:r>
              <a:rPr lang="en-GB" dirty="0">
                <a:hlinkClick r:id="rId4"/>
              </a:rPr>
              <a:t>The Sociological Imagination - Private Troubles, Public Issues (youtube.com)</a:t>
            </a:r>
            <a:endParaRPr lang="en-US" dirty="0"/>
          </a:p>
          <a:p>
            <a:endParaRPr lang="en-US" dirty="0"/>
          </a:p>
          <a:p>
            <a:r>
              <a:rPr lang="en-US" dirty="0"/>
              <a:t>Then with an example that works for you but that can apply to the UK explain the difference between personal problems and public issues.</a:t>
            </a:r>
          </a:p>
        </p:txBody>
      </p:sp>
      <p:sp>
        <p:nvSpPr>
          <p:cNvPr id="10" name="TextBox 9">
            <a:extLst>
              <a:ext uri="{FF2B5EF4-FFF2-40B4-BE49-F238E27FC236}">
                <a16:creationId xmlns:a16="http://schemas.microsoft.com/office/drawing/2014/main" id="{D9F562C7-799C-16C5-4101-5AF36C6767FC}"/>
              </a:ext>
            </a:extLst>
          </p:cNvPr>
          <p:cNvSpPr txBox="1"/>
          <p:nvPr/>
        </p:nvSpPr>
        <p:spPr>
          <a:xfrm>
            <a:off x="7400925" y="1849120"/>
            <a:ext cx="4017701" cy="1754326"/>
          </a:xfrm>
          <a:prstGeom prst="rect">
            <a:avLst/>
          </a:prstGeom>
          <a:noFill/>
        </p:spPr>
        <p:txBody>
          <a:bodyPr wrap="square" rtlCol="0">
            <a:spAutoFit/>
          </a:bodyPr>
          <a:lstStyle/>
          <a:p>
            <a:r>
              <a:rPr lang="en-US" dirty="0"/>
              <a:t>How/why is Sociology ‘anti-individualistic’? </a:t>
            </a:r>
          </a:p>
          <a:p>
            <a:r>
              <a:rPr lang="en-US" dirty="0"/>
              <a:t>What is the difference between opinions and arguments? </a:t>
            </a:r>
          </a:p>
          <a:p>
            <a:r>
              <a:rPr lang="en-US" dirty="0"/>
              <a:t>Why do you think it is important to be a critical thinker?</a:t>
            </a:r>
            <a:endParaRPr lang="en-GB" dirty="0"/>
          </a:p>
        </p:txBody>
      </p:sp>
      <p:pic>
        <p:nvPicPr>
          <p:cNvPr id="12" name="Picture 11">
            <a:extLst>
              <a:ext uri="{FF2B5EF4-FFF2-40B4-BE49-F238E27FC236}">
                <a16:creationId xmlns:a16="http://schemas.microsoft.com/office/drawing/2014/main" id="{DB692898-A2F8-45B6-07AB-261A5BDE3E2F}"/>
              </a:ext>
            </a:extLst>
          </p:cNvPr>
          <p:cNvPicPr>
            <a:picLocks noChangeAspect="1"/>
          </p:cNvPicPr>
          <p:nvPr/>
        </p:nvPicPr>
        <p:blipFill>
          <a:blip r:embed="rId5"/>
          <a:stretch>
            <a:fillRect/>
          </a:stretch>
        </p:blipFill>
        <p:spPr>
          <a:xfrm>
            <a:off x="7477125" y="4014238"/>
            <a:ext cx="4098432" cy="2295122"/>
          </a:xfrm>
          <a:prstGeom prst="rect">
            <a:avLst/>
          </a:prstGeom>
        </p:spPr>
      </p:pic>
    </p:spTree>
    <p:extLst>
      <p:ext uri="{BB962C8B-B14F-4D97-AF65-F5344CB8AC3E}">
        <p14:creationId xmlns:p14="http://schemas.microsoft.com/office/powerpoint/2010/main" val="2301286617"/>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181</TotalTime>
  <Words>486</Words>
  <Application>Microsoft Office PowerPoint</Application>
  <PresentationFormat>Widescreen</PresentationFormat>
  <Paragraphs>32</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Neue Haas Grotesk Text Pro</vt:lpstr>
      <vt:lpstr>Tahoma</vt:lpstr>
      <vt:lpstr>VanillaVTI</vt:lpstr>
      <vt:lpstr>Sociology Transition Work</vt:lpstr>
      <vt:lpstr>What is Sociology all about?</vt:lpstr>
      <vt:lpstr>Research</vt:lpstr>
      <vt:lpstr>Thinking sociologically</vt:lpstr>
      <vt:lpstr>The Sociological Imagination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Sociology Transition Work</dc:title>
  <dc:creator>Miss. L. Brittain</dc:creator>
  <cp:lastModifiedBy>Miss. L. Brittain</cp:lastModifiedBy>
  <cp:revision>2</cp:revision>
  <dcterms:created xsi:type="dcterms:W3CDTF">2024-06-27T11:37:57Z</dcterms:created>
  <dcterms:modified xsi:type="dcterms:W3CDTF">2024-06-27T14:39:38Z</dcterms:modified>
</cp:coreProperties>
</file>