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8"/>
  </p:notesMasterIdLst>
  <p:sldIdLst>
    <p:sldId id="257" r:id="rId2"/>
    <p:sldId id="291" r:id="rId3"/>
    <p:sldId id="259" r:id="rId4"/>
    <p:sldId id="258" r:id="rId5"/>
    <p:sldId id="289" r:id="rId6"/>
    <p:sldId id="288" r:id="rId7"/>
    <p:sldId id="294" r:id="rId8"/>
    <p:sldId id="290" r:id="rId9"/>
    <p:sldId id="287" r:id="rId10"/>
    <p:sldId id="274" r:id="rId11"/>
    <p:sldId id="282" r:id="rId12"/>
    <p:sldId id="261" r:id="rId13"/>
    <p:sldId id="285" r:id="rId14"/>
    <p:sldId id="263" r:id="rId15"/>
    <p:sldId id="264" r:id="rId16"/>
    <p:sldId id="293" r:id="rId17"/>
  </p:sldIdLst>
  <p:sldSz cx="6858000" cy="9906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FFFF00"/>
    <a:srgbClr val="66FF33"/>
    <a:srgbClr val="FFE5FF"/>
    <a:srgbClr val="FF9900"/>
    <a:srgbClr val="0099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40287" autoAdjust="0"/>
    <p:restoredTop sz="94660"/>
  </p:normalViewPr>
  <p:slideViewPr>
    <p:cSldViewPr snapToGrid="0" showGuides="1">
      <p:cViewPr varScale="1">
        <p:scale>
          <a:sx n="74" d="100"/>
          <a:sy n="74" d="100"/>
        </p:scale>
        <p:origin x="2346" y="84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1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F09FC0-8CFC-4BCF-B6EE-8F47DECB1E05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39963" y="1241425"/>
            <a:ext cx="23177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E47927-748E-47FB-931B-3DECA6CCC3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04774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3EE9BA-309E-2C61-002B-82232B44DC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7250" y="1621191"/>
            <a:ext cx="5143500" cy="3448756"/>
          </a:xfrm>
        </p:spPr>
        <p:txBody>
          <a:bodyPr anchor="b"/>
          <a:lstStyle>
            <a:lvl1pPr algn="ctr">
              <a:defRPr sz="3375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6B60C1A-B192-C4FD-D0EC-7167C2AB301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350"/>
            </a:lvl1pPr>
            <a:lvl2pPr marL="257175" indent="0" algn="ctr">
              <a:buNone/>
              <a:defRPr sz="1125"/>
            </a:lvl2pPr>
            <a:lvl3pPr marL="514350" indent="0" algn="ctr">
              <a:buNone/>
              <a:defRPr sz="1013"/>
            </a:lvl3pPr>
            <a:lvl4pPr marL="771525" indent="0" algn="ctr">
              <a:buNone/>
              <a:defRPr sz="900"/>
            </a:lvl4pPr>
            <a:lvl5pPr marL="1028700" indent="0" algn="ctr">
              <a:buNone/>
              <a:defRPr sz="900"/>
            </a:lvl5pPr>
            <a:lvl6pPr marL="1285875" indent="0" algn="ctr">
              <a:buNone/>
              <a:defRPr sz="900"/>
            </a:lvl6pPr>
            <a:lvl7pPr marL="1543050" indent="0" algn="ctr">
              <a:buNone/>
              <a:defRPr sz="900"/>
            </a:lvl7pPr>
            <a:lvl8pPr marL="1800225" indent="0" algn="ctr">
              <a:buNone/>
              <a:defRPr sz="900"/>
            </a:lvl8pPr>
            <a:lvl9pPr marL="2057400" indent="0" algn="ctr">
              <a:buNone/>
              <a:defRPr sz="9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3CC4BF-25F8-8F7C-671A-6A153FDEA7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1162D-5637-460F-B599-52ACB129231B}" type="datetime1">
              <a:rPr lang="en-GB" smtClean="0"/>
              <a:t>16/07/2026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E1A1F4-F270-6822-756B-4F266FD7D1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Resources &gt; https://www.tes.com/teaching-resources/shop/HSCresources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897CBF-9D71-653B-F346-B7ACD59BD7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97ACC-EB3C-4466-A41B-F6CC006DF8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92153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37E85A-6C67-AF08-9ADA-5A4F3F57BC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7AE101-2BEE-6F38-9750-277D2349F1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B4AADC-E0A0-0709-5392-568A4A9BA0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1C6BB1-40C5-44E9-8A7B-5F0F7769D312}" type="datetime1">
              <a:rPr lang="en-GB" smtClean="0"/>
              <a:t>16/07/2026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6778F2-C078-45F2-5D4A-A84B43CC0C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Resources &gt; https://www.tes.com/teaching-resources/shop/HSCresources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C0FB0E-3E30-0170-1A31-0B84D8AFBC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97ACC-EB3C-4466-A41B-F6CC006DF8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85467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7B3A6C-E574-AEE5-EC3E-B8D3E02C77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916" y="2469622"/>
            <a:ext cx="5915025" cy="4120620"/>
          </a:xfrm>
        </p:spPr>
        <p:txBody>
          <a:bodyPr anchor="b"/>
          <a:lstStyle>
            <a:lvl1pPr>
              <a:defRPr sz="3375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E2CF07-C302-7808-A869-531407A889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7916" y="6629225"/>
            <a:ext cx="5915025" cy="2166937"/>
          </a:xfrm>
        </p:spPr>
        <p:txBody>
          <a:bodyPr/>
          <a:lstStyle>
            <a:lvl1pPr marL="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1pPr>
            <a:lvl2pPr marL="257175" indent="0">
              <a:buNone/>
              <a:defRPr sz="1125">
                <a:solidFill>
                  <a:schemeClr val="tx1">
                    <a:tint val="82000"/>
                  </a:schemeClr>
                </a:solidFill>
              </a:defRPr>
            </a:lvl2pPr>
            <a:lvl3pPr marL="514350" indent="0">
              <a:buNone/>
              <a:defRPr sz="1013">
                <a:solidFill>
                  <a:schemeClr val="tx1">
                    <a:tint val="82000"/>
                  </a:schemeClr>
                </a:solidFill>
              </a:defRPr>
            </a:lvl3pPr>
            <a:lvl4pPr marL="771525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4pPr>
            <a:lvl5pPr marL="1028700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5pPr>
            <a:lvl6pPr marL="1285875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6pPr>
            <a:lvl7pPr marL="1543050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7pPr>
            <a:lvl8pPr marL="1800225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8pPr>
            <a:lvl9pPr marL="2057400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29B9AC-C7A7-D9A1-ABE5-C83A00D192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D3250-D1D0-4AD2-977D-5F4ADD1379CF}" type="datetime1">
              <a:rPr lang="en-GB" smtClean="0"/>
              <a:t>16/07/2026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C3C6C0-36C5-8FC7-4AE5-F4DE159E0C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Resources &gt; https://www.tes.com/teaching-resources/shop/HSCresources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59EF22-A150-8599-3936-03DA09E0AC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97ACC-EB3C-4466-A41B-F6CC006DF8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10931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D41113-4432-1D8F-A539-58493C8E8D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8CE3A0-F600-A433-4BC1-6A9349B6FED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8BF9F90-2708-F20F-BEAB-E70C9D94638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E5D11F7-D1E3-92FF-9C39-1E82FBFCCD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D7A52-5643-4059-B9E8-158DA8D99ADB}" type="datetime1">
              <a:rPr lang="en-GB" smtClean="0"/>
              <a:t>16/07/2026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780A7C-BF89-3576-DBF3-8E7D00FCFA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Resources &gt; https://www.tes.com/teaching-resources/shop/HSCresources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3C52963-4AF6-B853-9360-D97A498870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97ACC-EB3C-4466-A41B-F6CC006DF8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74426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53DAAC-3A57-8C1D-4F26-A91D0071A9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381" y="527404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271A95-81AB-D24C-7B3A-941B21A95A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A8FAD99-9BFF-A5EF-5538-8A7C371E4DE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5FB1059-9BE8-1DF9-979A-303F2115361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5403C4E-4C30-6DA0-FB4F-EF5CBFE1B62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F952A33-D2CD-8932-D431-004200A17C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9E2FB-3266-4F63-85DA-BCC28D219846}" type="datetime1">
              <a:rPr lang="en-GB" smtClean="0"/>
              <a:t>16/07/2026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CA04E5E-5D2B-11ED-29D4-C5E08A1981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Resources &gt; https://www.tes.com/teaching-resources/shop/HSCresources 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3FC6F4D-CB8E-304C-07C4-C2AF236296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97ACC-EB3C-4466-A41B-F6CC006DF8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093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516B4E-280D-FBBC-5CEB-3BE7F125AB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F3DEF4A-BAD8-6C4A-D9EB-8B77E2AEC5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FC1B1-A7EC-45C9-A969-7C85ACF350D7}" type="datetime1">
              <a:rPr lang="en-GB" smtClean="0"/>
              <a:t>16/07/2026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748FBBB-B44E-FCFA-ACA9-1E3380E11F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Resources &gt; https://www.tes.com/teaching-resources/shop/HSCresources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CBA02E4-A888-BB5C-970F-51DD92EB39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97ACC-EB3C-4466-A41B-F6CC006DF8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86529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2728C0E-3F57-5B4E-726E-58680E0627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7C951-9F98-4D50-A356-DE1A656398BE}" type="datetime1">
              <a:rPr lang="en-GB" smtClean="0"/>
              <a:t>16/07/2026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D8A00FD-F582-34D5-5408-35A0022DCC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Resources &gt; https://www.tes.com/teaching-resources/shop/HSCresources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BD948BB-BF26-FEDB-7304-DB42D3D30F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97ACC-EB3C-4466-A41B-F6CC006DF8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33530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CD8485-1227-77A9-85CA-22AD8DB104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3" cy="23114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827364-109E-13C9-BDE1-B48B3FA5B7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15543" y="1426281"/>
            <a:ext cx="3471863" cy="7039681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A9DD358-1CF3-398F-945C-923F3AF8AF3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3" cy="5505627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B0ACDE7-8121-97B7-D9AD-4A2EA58443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34DB7-2C87-4BC3-B265-D9B518E52689}" type="datetime1">
              <a:rPr lang="en-GB" smtClean="0"/>
              <a:t>16/07/2026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EE38DE6-5F4A-9131-746F-B1E6A802D2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Resources &gt; https://www.tes.com/teaching-resources/shop/HSCresources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BD7F5D-1DB7-4BCB-3FD9-51676C5761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97ACC-EB3C-4466-A41B-F6CC006DF8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95686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2A549D-B646-B3AA-8B19-421A49B0C6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3" cy="23114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29FE8F8-E6C6-C5E7-FE20-D2AA1B35C2C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2915543" y="1426281"/>
            <a:ext cx="3471863" cy="7039681"/>
          </a:xfrm>
        </p:spPr>
        <p:txBody>
          <a:bodyPr/>
          <a:lstStyle>
            <a:lvl1pPr marL="0" indent="0">
              <a:buNone/>
              <a:defRPr sz="1800"/>
            </a:lvl1pPr>
            <a:lvl2pPr marL="257175" indent="0">
              <a:buNone/>
              <a:defRPr sz="1575"/>
            </a:lvl2pPr>
            <a:lvl3pPr marL="514350" indent="0">
              <a:buNone/>
              <a:defRPr sz="1350"/>
            </a:lvl3pPr>
            <a:lvl4pPr marL="771525" indent="0">
              <a:buNone/>
              <a:defRPr sz="1125"/>
            </a:lvl4pPr>
            <a:lvl5pPr marL="1028700" indent="0">
              <a:buNone/>
              <a:defRPr sz="1125"/>
            </a:lvl5pPr>
            <a:lvl6pPr marL="1285875" indent="0">
              <a:buNone/>
              <a:defRPr sz="1125"/>
            </a:lvl6pPr>
            <a:lvl7pPr marL="1543050" indent="0">
              <a:buNone/>
              <a:defRPr sz="1125"/>
            </a:lvl7pPr>
            <a:lvl8pPr marL="1800225" indent="0">
              <a:buNone/>
              <a:defRPr sz="1125"/>
            </a:lvl8pPr>
            <a:lvl9pPr marL="2057400" indent="0">
              <a:buNone/>
              <a:defRPr sz="1125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46DDACB-F859-190A-86FF-AFD42D859E3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3" cy="5505627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6918586-D93C-7760-2D4A-85E7C1BE57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8041D-B474-4D8B-98AB-ECB66A3EB5F1}" type="datetime1">
              <a:rPr lang="en-GB" smtClean="0"/>
              <a:t>16/07/2026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AFEF04E-2B9E-666D-FDD7-A1BED73E7D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Resources &gt; https://www.tes.com/teaching-resources/shop/HSCresources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16809F-6E51-0B64-005D-A34A882C56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97ACC-EB3C-4466-A41B-F6CC006DF8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51655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0C26B7-A067-F120-EEC7-07015FB0DE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517F457-99ED-DC40-F5DB-081ADE22FB2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63C760-0F5A-7FDC-9118-F6B688C270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256CD-266C-4C85-9F9A-6ACD38E0D1A2}" type="datetime1">
              <a:rPr lang="en-GB" smtClean="0"/>
              <a:t>16/07/2026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AF161F-44AA-3DD3-58BF-8F5AF508C2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Resources &gt; https://www.tes.com/teaching-resources/shop/HSCresources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54147E-A70C-9F8B-0234-C22BE9EFAB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97ACC-EB3C-4466-A41B-F6CC006DF8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79062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4E70E04-BA7F-C5C3-028D-9C5BFE27D92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4907756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A94FE66-EF35-BA9C-1F8C-4A1047CF04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7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1674F9-A33B-3CC9-E44E-E40CFD1CDD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83695-5E3E-4125-A0F4-B8C82B14E09B}" type="datetime1">
              <a:rPr lang="en-GB" smtClean="0"/>
              <a:t>16/07/2026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2266C0-E3CB-8692-DB07-46FBC01917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Resources &gt; https://www.tes.com/teaching-resources/shop/HSCresources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49F5A3-F60A-882A-6B4F-27E18B95C5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97ACC-EB3C-4466-A41B-F6CC006DF8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03411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025FB3E-E07F-C815-CD53-29D4D83904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404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AFBFFB-64C4-CE6C-773A-74C12A6794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5EEEEE-266B-1888-4161-3F3883C8C8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71488" y="9181395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BC4F78F-B8F3-47AA-AF7D-8F210663055B}" type="datetime1">
              <a:rPr lang="en-GB" smtClean="0"/>
              <a:t>16/07/2026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DC695B-68AF-2E2C-3489-5E8AEC7CA7E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271713" y="9181395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75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GB"/>
              <a:t>Resources &gt; https://www.tes.com/teaching-resources/shop/HSCresources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AC5D89-2DD2-2364-1695-C2E997BCDBB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843463" y="9181395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2197ACC-EB3C-4466-A41B-F6CC006DF8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30918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dt="0"/>
  <p:txStyles>
    <p:titleStyle>
      <a:lvl1pPr algn="l" defTabSz="514350" rtl="0" eaLnBrk="1" latinLnBrk="0" hangingPunct="1">
        <a:lnSpc>
          <a:spcPct val="90000"/>
        </a:lnSpc>
        <a:spcBef>
          <a:spcPct val="0"/>
        </a:spcBef>
        <a:buNone/>
        <a:defRPr sz="24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8588" indent="-128588" algn="l" defTabSz="514350" rtl="0" eaLnBrk="1" latinLnBrk="0" hangingPunct="1">
        <a:lnSpc>
          <a:spcPct val="90000"/>
        </a:lnSpc>
        <a:spcBef>
          <a:spcPts val="563"/>
        </a:spcBef>
        <a:buFont typeface="Arial" panose="020B0604020202020204" pitchFamily="34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1pPr>
      <a:lvl2pPr marL="38576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4293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3pPr>
      <a:lvl4pPr marL="90011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15728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41446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67163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92881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18598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13" Type="http://schemas.openxmlformats.org/officeDocument/2006/relationships/image" Target="../media/image17.png"/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12" Type="http://schemas.openxmlformats.org/officeDocument/2006/relationships/image" Target="../media/image1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11" Type="http://schemas.openxmlformats.org/officeDocument/2006/relationships/image" Target="../media/image15.png"/><Relationship Id="rId5" Type="http://schemas.openxmlformats.org/officeDocument/2006/relationships/image" Target="../media/image9.jpeg"/><Relationship Id="rId10" Type="http://schemas.openxmlformats.org/officeDocument/2006/relationships/image" Target="../media/image14.jpeg"/><Relationship Id="rId4" Type="http://schemas.openxmlformats.org/officeDocument/2006/relationships/image" Target="../media/image8.jpeg"/><Relationship Id="rId9" Type="http://schemas.openxmlformats.org/officeDocument/2006/relationships/image" Target="../media/image13.jpeg"/><Relationship Id="rId1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29.png"/><Relationship Id="rId3" Type="http://schemas.openxmlformats.org/officeDocument/2006/relationships/image" Target="../media/image19.jpeg"/><Relationship Id="rId7" Type="http://schemas.openxmlformats.org/officeDocument/2006/relationships/image" Target="../media/image23.png"/><Relationship Id="rId12" Type="http://schemas.openxmlformats.org/officeDocument/2006/relationships/image" Target="../media/image2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11" Type="http://schemas.openxmlformats.org/officeDocument/2006/relationships/image" Target="../media/image27.png"/><Relationship Id="rId5" Type="http://schemas.openxmlformats.org/officeDocument/2006/relationships/image" Target="../media/image21.jpeg"/><Relationship Id="rId10" Type="http://schemas.openxmlformats.org/officeDocument/2006/relationships/image" Target="../media/image26.png"/><Relationship Id="rId4" Type="http://schemas.openxmlformats.org/officeDocument/2006/relationships/image" Target="../media/image20.jpeg"/><Relationship Id="rId9" Type="http://schemas.openxmlformats.org/officeDocument/2006/relationships/image" Target="../media/image25.png"/><Relationship Id="rId14" Type="http://schemas.openxmlformats.org/officeDocument/2006/relationships/image" Target="../media/image3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13" Type="http://schemas.openxmlformats.org/officeDocument/2006/relationships/image" Target="../media/image42.png"/><Relationship Id="rId3" Type="http://schemas.openxmlformats.org/officeDocument/2006/relationships/image" Target="../media/image32.jpeg"/><Relationship Id="rId7" Type="http://schemas.openxmlformats.org/officeDocument/2006/relationships/image" Target="../media/image36.jpeg"/><Relationship Id="rId12" Type="http://schemas.openxmlformats.org/officeDocument/2006/relationships/image" Target="../media/image41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11" Type="http://schemas.openxmlformats.org/officeDocument/2006/relationships/image" Target="../media/image40.jpeg"/><Relationship Id="rId5" Type="http://schemas.openxmlformats.org/officeDocument/2006/relationships/image" Target="../media/image34.jpeg"/><Relationship Id="rId15" Type="http://schemas.openxmlformats.org/officeDocument/2006/relationships/image" Target="../media/image44.png"/><Relationship Id="rId10" Type="http://schemas.openxmlformats.org/officeDocument/2006/relationships/image" Target="../media/image39.jpeg"/><Relationship Id="rId4" Type="http://schemas.openxmlformats.org/officeDocument/2006/relationships/image" Target="../media/image33.jpeg"/><Relationship Id="rId9" Type="http://schemas.openxmlformats.org/officeDocument/2006/relationships/image" Target="../media/image38.jpeg"/><Relationship Id="rId14" Type="http://schemas.openxmlformats.org/officeDocument/2006/relationships/image" Target="../media/image4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jpeg"/><Relationship Id="rId13" Type="http://schemas.openxmlformats.org/officeDocument/2006/relationships/image" Target="../media/image56.jpeg"/><Relationship Id="rId3" Type="http://schemas.openxmlformats.org/officeDocument/2006/relationships/image" Target="../media/image46.png"/><Relationship Id="rId7" Type="http://schemas.openxmlformats.org/officeDocument/2006/relationships/image" Target="../media/image50.png"/><Relationship Id="rId12" Type="http://schemas.openxmlformats.org/officeDocument/2006/relationships/image" Target="../media/image55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png"/><Relationship Id="rId11" Type="http://schemas.openxmlformats.org/officeDocument/2006/relationships/image" Target="../media/image54.jpeg"/><Relationship Id="rId5" Type="http://schemas.openxmlformats.org/officeDocument/2006/relationships/image" Target="../media/image48.png"/><Relationship Id="rId10" Type="http://schemas.openxmlformats.org/officeDocument/2006/relationships/image" Target="../media/image53.jpeg"/><Relationship Id="rId4" Type="http://schemas.openxmlformats.org/officeDocument/2006/relationships/image" Target="../media/image47.jpeg"/><Relationship Id="rId9" Type="http://schemas.openxmlformats.org/officeDocument/2006/relationships/image" Target="../media/image52.jpeg"/><Relationship Id="rId14" Type="http://schemas.openxmlformats.org/officeDocument/2006/relationships/image" Target="../media/image5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3" Type="http://schemas.openxmlformats.org/officeDocument/2006/relationships/hyperlink" Target="https://brewminate.com/media-and-culture/" TargetMode="External"/><Relationship Id="rId7" Type="http://schemas.openxmlformats.org/officeDocument/2006/relationships/image" Target="../media/image62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1.png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7" Type="http://schemas.openxmlformats.org/officeDocument/2006/relationships/image" Target="../media/image70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9.png"/><Relationship Id="rId5" Type="http://schemas.openxmlformats.org/officeDocument/2006/relationships/image" Target="../media/image68.png"/><Relationship Id="rId4" Type="http://schemas.openxmlformats.org/officeDocument/2006/relationships/image" Target="../media/image67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4690" y="1992122"/>
            <a:ext cx="5300088" cy="1007481"/>
          </a:xfr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GB" sz="1800" b="1" dirty="0">
                <a:solidFill>
                  <a:schemeClr val="accent6">
                    <a:lumMod val="50000"/>
                  </a:schemeClr>
                </a:solidFill>
                <a:effectLst/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Alternative Academic Qualification (AAQ) </a:t>
            </a:r>
            <a:r>
              <a:rPr lang="en-GB" b="1" dirty="0">
                <a:solidFill>
                  <a:schemeClr val="accent6">
                    <a:lumMod val="50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 </a:t>
            </a:r>
            <a:br>
              <a:rPr lang="en-GB" b="1" dirty="0">
                <a:solidFill>
                  <a:schemeClr val="accent6">
                    <a:lumMod val="75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</a:br>
            <a:r>
              <a:rPr lang="en-GB" sz="4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Health &amp; Social Care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AB1FB7D-3A11-4DBA-A475-0BF02AB952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97ACC-EB3C-4466-A41B-F6CC006DF8B4}" type="slidenum">
              <a:rPr lang="en-GB" smtClean="0"/>
              <a:t>1</a:t>
            </a:fld>
            <a:endParaRPr lang="en-GB"/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252069" y="8365916"/>
            <a:ext cx="6353855" cy="10074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000" b="1" dirty="0">
                <a:solidFill>
                  <a:schemeClr val="accent6">
                    <a:lumMod val="75000"/>
                  </a:schemeClr>
                </a:solidFill>
                <a:latin typeface="Century Gothic" panose="020B0502020202020204" pitchFamily="34" charset="0"/>
              </a:rPr>
              <a:t>Introduction to Sixth Form</a:t>
            </a:r>
          </a:p>
          <a:p>
            <a:pPr algn="ctr"/>
            <a:endParaRPr lang="en-GB" sz="1200" b="1" dirty="0">
              <a:solidFill>
                <a:schemeClr val="accent6">
                  <a:lumMod val="7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dirty="0">
                <a:solidFill>
                  <a:schemeClr val="accent6">
                    <a:lumMod val="75000"/>
                  </a:schemeClr>
                </a:solidFill>
                <a:latin typeface="Century Gothic" panose="020B0502020202020204" pitchFamily="34" charset="0"/>
              </a:rPr>
              <a:t>Name: ______________________</a:t>
            </a:r>
          </a:p>
        </p:txBody>
      </p:sp>
      <p:pic>
        <p:nvPicPr>
          <p:cNvPr id="1026" name="Picture 2" descr="OCR - Association for Language Learning">
            <a:extLst>
              <a:ext uri="{FF2B5EF4-FFF2-40B4-BE49-F238E27FC236}">
                <a16:creationId xmlns:a16="http://schemas.microsoft.com/office/drawing/2014/main" id="{4430F189-AB1B-78B3-2925-6144A48C2F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230" y="-16177"/>
            <a:ext cx="2591527" cy="1627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882F87C-A185-894E-BB8E-3B81451CBB90}"/>
              </a:ext>
            </a:extLst>
          </p:cNvPr>
          <p:cNvSpPr/>
          <p:nvPr/>
        </p:nvSpPr>
        <p:spPr>
          <a:xfrm>
            <a:off x="252072" y="203200"/>
            <a:ext cx="6353855" cy="9505600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91CE02D-AB9B-1A8E-9446-93D314FEA8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1551" y="3588777"/>
            <a:ext cx="4394887" cy="210190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23AC4BE-9643-1E2C-B6A1-459BA73493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01135" y="5804133"/>
            <a:ext cx="2255716" cy="2292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0240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05BA8C-729F-44B3-A80A-313E739313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6" y="152270"/>
            <a:ext cx="5915025" cy="1110895"/>
          </a:xfrm>
        </p:spPr>
        <p:txBody>
          <a:bodyPr/>
          <a:lstStyle/>
          <a:p>
            <a:pPr algn="ctr"/>
            <a:r>
              <a:rPr lang="en-GB" b="1" u="sng" dirty="0">
                <a:latin typeface="Century Gothic" panose="020B0502020202020204" pitchFamily="34" charset="0"/>
              </a:rPr>
              <a:t>Contents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A6624C-AC89-419A-8363-CE0FFFC248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0862" y="1361765"/>
            <a:ext cx="6345382" cy="6054436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What will I be studying?				Page 3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Recommended Netflix Programmes	Page 4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Other recommended watching 		Page 5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Recommended Reading 			Page 6 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Recommended social media	              	Page 7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Representations Task				Page 8     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Learning Log						Page 9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Key word Glossary					Page 10-11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A-Z Challenge					Page 12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History of the NHS					Page 13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Roles in Health and Social Care		Page 15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Extension Task 					Page 16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Checklist for September			Page 17</a:t>
            </a:r>
          </a:p>
          <a:p>
            <a:pPr marL="0" indent="0">
              <a:lnSpc>
                <a:spcPct val="110000"/>
              </a:lnSpc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10000"/>
              </a:lnSpc>
              <a:buNone/>
            </a:pP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F421C19-CCFE-45F4-9083-F683F0911C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97ACC-EB3C-4466-A41B-F6CC006DF8B4}" type="slidenum">
              <a:rPr lang="en-GB" smtClean="0"/>
              <a:t>2</a:t>
            </a:fld>
            <a:endParaRPr lang="en-GB"/>
          </a:p>
        </p:txBody>
      </p:sp>
      <p:pic>
        <p:nvPicPr>
          <p:cNvPr id="7" name="Picture 6" descr="A group of doctors and nurses&#10;&#10;Description automatically generated">
            <a:extLst>
              <a:ext uri="{FF2B5EF4-FFF2-40B4-BE49-F238E27FC236}">
                <a16:creationId xmlns:a16="http://schemas.microsoft.com/office/drawing/2014/main" id="{1FD8D46F-54D1-C16B-C1C2-AC44792AE84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6377" y="6920852"/>
            <a:ext cx="2918530" cy="2359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69498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649" y="1009350"/>
            <a:ext cx="6458702" cy="699816"/>
          </a:xfrm>
        </p:spPr>
        <p:txBody>
          <a:bodyPr/>
          <a:lstStyle/>
          <a:p>
            <a:pPr algn="ctr"/>
            <a:r>
              <a:rPr lang="en-GB" b="1" u="sng" dirty="0">
                <a:solidFill>
                  <a:schemeClr val="accent6">
                    <a:lumMod val="40000"/>
                    <a:lumOff val="60000"/>
                  </a:schemeClr>
                </a:solidFill>
                <a:latin typeface="Jumble" panose="02000503000000020004" pitchFamily="2" charset="0"/>
              </a:rPr>
              <a:t>What will I be studying?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0080" y="2084832"/>
            <a:ext cx="5504688" cy="757351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Health and social care is a subject that has many topic areas and is a good foundation subject for a wide range of careers.</a:t>
            </a:r>
          </a:p>
          <a:p>
            <a:pPr marL="0" indent="0">
              <a:buNone/>
            </a:pPr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In general, it’s about people, their health, individual circumstances and what affects individuals. </a:t>
            </a:r>
          </a:p>
          <a:p>
            <a:pPr marL="0" indent="0">
              <a:buNone/>
            </a:pPr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In this course we will explore what healthcare and social care service there are and how different job roles support people to meet their individual needs. </a:t>
            </a:r>
            <a:endParaRPr lang="en-GB" sz="12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12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200" b="1" u="sng" dirty="0">
                <a:latin typeface="Arial" panose="020B0604020202020204" pitchFamily="34" charset="0"/>
                <a:cs typeface="Arial" panose="020B0604020202020204" pitchFamily="34" charset="0"/>
              </a:rPr>
              <a:t>First year – Certificate</a:t>
            </a:r>
          </a:p>
          <a:p>
            <a:pPr marL="0" indent="0">
              <a:buNone/>
            </a:pPr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One exam assessed unit – Principles of health and Social Care</a:t>
            </a:r>
          </a:p>
          <a:p>
            <a:pPr marL="0" indent="0">
              <a:buNone/>
            </a:pPr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Two supervised assignments called NEA’s (non-examined assessment)</a:t>
            </a:r>
          </a:p>
          <a:p>
            <a:pPr marL="0" indent="0">
              <a:buNone/>
            </a:pPr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The NEAs are; Person-centred care and Supporting people with mental health conditions</a:t>
            </a:r>
          </a:p>
          <a:p>
            <a:pPr marL="0" indent="0">
              <a:buNone/>
            </a:pPr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You will have an opportunity to resit your exam and there will be a chance to improve some of your assignment work</a:t>
            </a:r>
          </a:p>
          <a:p>
            <a:pPr marL="0" indent="0">
              <a:buNone/>
            </a:pPr>
            <a:endParaRPr lang="en-GB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200" b="1" u="sng" dirty="0">
                <a:latin typeface="Arial" panose="020B0604020202020204" pitchFamily="34" charset="0"/>
                <a:cs typeface="Arial" panose="020B0604020202020204" pitchFamily="34" charset="0"/>
              </a:rPr>
              <a:t>Second year – Extended Certificate</a:t>
            </a:r>
          </a:p>
          <a:p>
            <a:pPr marL="0" indent="0">
              <a:buNone/>
            </a:pPr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One exam assessed unit – Anatomy &amp; Physiology for health and social care</a:t>
            </a:r>
          </a:p>
          <a:p>
            <a:pPr marL="0" indent="0">
              <a:buNone/>
            </a:pPr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Two supervised assignments called NEA’s (non-examined assessment)</a:t>
            </a:r>
          </a:p>
          <a:p>
            <a:pPr marL="0" indent="0">
              <a:buNone/>
            </a:pPr>
            <a:endParaRPr lang="en-GB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Your teacher will deliver the course content using a wide range of teaching methods.</a:t>
            </a:r>
          </a:p>
          <a:p>
            <a:pPr marL="0" indent="0">
              <a:buNone/>
            </a:pPr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You may be considering a career which requires a university degree and are thinking about UCAS points for the AAQ.</a:t>
            </a:r>
          </a:p>
          <a:p>
            <a:pPr marL="0" indent="0">
              <a:buNone/>
            </a:pPr>
            <a:endParaRPr lang="en-GB" sz="1100" dirty="0">
              <a:solidFill>
                <a:srgbClr val="00B050"/>
              </a:solidFill>
              <a:latin typeface="Century Gothic" panose="020B0502020202020204" pitchFamily="34" charset="0"/>
            </a:endParaRPr>
          </a:p>
          <a:p>
            <a:pPr marL="0" indent="0">
              <a:buNone/>
            </a:pPr>
            <a:endParaRPr lang="en-GB" sz="1100" dirty="0">
              <a:solidFill>
                <a:srgbClr val="00B050"/>
              </a:solidFill>
              <a:latin typeface="Century Gothic" panose="020B0502020202020204" pitchFamily="34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C5D2E67-B933-9A22-3C70-10410E4F20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97ACC-EB3C-4466-A41B-F6CC006DF8B4}" type="slidenum">
              <a:rPr lang="en-GB" smtClean="0"/>
              <a:t>3</a:t>
            </a:fld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518D52B-1C0C-664D-2992-CA6F3EF76D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7625" y="7680481"/>
            <a:ext cx="3969597" cy="15009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585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Picture 2" descr="Image result for netflix log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5870" y="-93560"/>
            <a:ext cx="3550151" cy="1889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79170" y="1551103"/>
            <a:ext cx="174503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99CC"/>
                </a:solidFill>
                <a:latin typeface="Century Gothic" panose="020B0502020202020204" pitchFamily="34" charset="0"/>
              </a:rPr>
              <a:t>Babies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005756" y="1471330"/>
            <a:ext cx="12456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99CC"/>
                </a:solidFill>
                <a:latin typeface="Century Gothic" panose="020B0502020202020204" pitchFamily="34" charset="0"/>
              </a:rPr>
              <a:t>What the Health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396639" y="1339771"/>
            <a:ext cx="158136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>
                <a:solidFill>
                  <a:srgbClr val="0099CC"/>
                </a:solidFill>
                <a:latin typeface="Century Gothic" panose="020B0502020202020204" pitchFamily="34" charset="0"/>
              </a:rPr>
              <a:t>Louis Theroux: Extreme love, Dementia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005178" y="1628915"/>
            <a:ext cx="14478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99CC"/>
                </a:solidFill>
                <a:latin typeface="Century Gothic" panose="020B0502020202020204" pitchFamily="34" charset="0"/>
              </a:rPr>
              <a:t>Five Feet Apart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30206" y="4257088"/>
            <a:ext cx="124566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99CC"/>
                </a:solidFill>
                <a:latin typeface="Century Gothic" panose="020B0502020202020204" pitchFamily="34" charset="0"/>
              </a:rPr>
              <a:t>Brain on Fire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728346" y="4069132"/>
            <a:ext cx="16357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99CC"/>
                </a:solidFill>
                <a:latin typeface="Century Gothic" panose="020B0502020202020204" pitchFamily="34" charset="0"/>
              </a:rPr>
              <a:t>Theory of Everything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416588" y="4035124"/>
            <a:ext cx="1449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99CC"/>
                </a:solidFill>
                <a:latin typeface="Century Gothic" panose="020B0502020202020204" pitchFamily="34" charset="0"/>
              </a:rPr>
              <a:t>Humans;</a:t>
            </a:r>
          </a:p>
          <a:p>
            <a:pPr algn="ctr"/>
            <a:r>
              <a:rPr lang="en-GB" sz="1200" b="1" dirty="0">
                <a:solidFill>
                  <a:srgbClr val="0099CC"/>
                </a:solidFill>
                <a:latin typeface="Century Gothic" panose="020B0502020202020204" pitchFamily="34" charset="0"/>
              </a:rPr>
              <a:t>Body Systems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4890184" y="4097404"/>
            <a:ext cx="1449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Three identical strangers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34985" y="6727713"/>
            <a:ext cx="174503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Girl, interrupted 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824218" y="6686926"/>
            <a:ext cx="14272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Call the Midwife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416588" y="6709394"/>
            <a:ext cx="14272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13 Reasons Why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4902136" y="6464599"/>
            <a:ext cx="14272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The Game Changer (2018)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22849B12-F086-453F-B3CA-B97FE98CC5E5}"/>
              </a:ext>
            </a:extLst>
          </p:cNvPr>
          <p:cNvSpPr/>
          <p:nvPr/>
        </p:nvSpPr>
        <p:spPr>
          <a:xfrm>
            <a:off x="147713" y="9096762"/>
            <a:ext cx="6305265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200" b="1" dirty="0">
                <a:solidFill>
                  <a:srgbClr val="0099CC"/>
                </a:solidFill>
                <a:latin typeface="Century Gothic" panose="020B0502020202020204" pitchFamily="34" charset="0"/>
              </a:rPr>
              <a:t>Recommended Watching for Health &amp; Social</a:t>
            </a:r>
          </a:p>
        </p:txBody>
      </p:sp>
      <p:pic>
        <p:nvPicPr>
          <p:cNvPr id="9" name="Picture 2" descr="Is 'Babies' (2020) available to watch on UK Netflix - NewOnNetflixUK">
            <a:extLst>
              <a:ext uri="{FF2B5EF4-FFF2-40B4-BE49-F238E27FC236}">
                <a16:creationId xmlns:a16="http://schemas.microsoft.com/office/drawing/2014/main" id="{F370E072-3621-4EDC-B117-976FAD2D83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022" y="1968512"/>
            <a:ext cx="1324040" cy="19826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8" descr="Louis Theroux: Extreme Love - Dementia (2012) on Netflix Taiwan ...">
            <a:extLst>
              <a:ext uri="{FF2B5EF4-FFF2-40B4-BE49-F238E27FC236}">
                <a16:creationId xmlns:a16="http://schemas.microsoft.com/office/drawing/2014/main" id="{270BE964-5C38-49EC-9968-97DAE0F415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3855" y="1958900"/>
            <a:ext cx="1449608" cy="20294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0" descr="Is 'Five Feet Apart' (2019) available to watch on UK Netflix ...">
            <a:extLst>
              <a:ext uri="{FF2B5EF4-FFF2-40B4-BE49-F238E27FC236}">
                <a16:creationId xmlns:a16="http://schemas.microsoft.com/office/drawing/2014/main" id="{C5E315B2-0B49-418A-A9FD-7A1A604CF3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5178" y="1984319"/>
            <a:ext cx="1447800" cy="20269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12" descr="Is 'Brain on Fire' (2016) available to watch on UK Netflix ...">
            <a:extLst>
              <a:ext uri="{FF2B5EF4-FFF2-40B4-BE49-F238E27FC236}">
                <a16:creationId xmlns:a16="http://schemas.microsoft.com/office/drawing/2014/main" id="{E6468FC1-B753-4986-9D6D-0D6A590A4F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022" y="4576476"/>
            <a:ext cx="1323324" cy="18526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Is 'The Theory of Everything' (2014) available to watch on UK ...">
            <a:extLst>
              <a:ext uri="{FF2B5EF4-FFF2-40B4-BE49-F238E27FC236}">
                <a16:creationId xmlns:a16="http://schemas.microsoft.com/office/drawing/2014/main" id="{3717060F-8696-4AB8-8E71-4D56079BC5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6118" y="4572158"/>
            <a:ext cx="1314281" cy="18399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0" descr="Girl, Interrupted (film) - Wikipedia">
            <a:extLst>
              <a:ext uri="{FF2B5EF4-FFF2-40B4-BE49-F238E27FC236}">
                <a16:creationId xmlns:a16="http://schemas.microsoft.com/office/drawing/2014/main" id="{4A857893-492B-4DF8-AC08-66D9BDF486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206" y="7051485"/>
            <a:ext cx="1286968" cy="1854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0" name="Picture 22" descr="List of Call the Midwife episodes - Wikipedia">
            <a:extLst>
              <a:ext uri="{FF2B5EF4-FFF2-40B4-BE49-F238E27FC236}">
                <a16:creationId xmlns:a16="http://schemas.microsoft.com/office/drawing/2014/main" id="{97C67FAB-63D2-4795-8568-F4BD4EE6BB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6118" y="7051485"/>
            <a:ext cx="1324041" cy="1839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4" descr="13 Reasons Why: Season 1 - Rotten Tomatoes">
            <a:extLst>
              <a:ext uri="{FF2B5EF4-FFF2-40B4-BE49-F238E27FC236}">
                <a16:creationId xmlns:a16="http://schemas.microsoft.com/office/drawing/2014/main" id="{A1A9D984-AAF2-4F00-9941-2817B7D278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6588" y="7060879"/>
            <a:ext cx="1332128" cy="1790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2F0B73D-E292-B41D-6183-EA3F5144AC5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416589" y="4549280"/>
            <a:ext cx="1323324" cy="18283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DEE3E27C-822C-9B48-4CFA-0949ABF4FF78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005178" y="6943203"/>
            <a:ext cx="1232003" cy="1860576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EFBA4794-B415-1EBF-275D-98332E889863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005178" y="4560943"/>
            <a:ext cx="1260807" cy="18163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B1D3B61-0FBD-CD8C-4203-0AF0BE2ECD88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815583" y="1968512"/>
            <a:ext cx="1491750" cy="20122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905948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Picture 2" descr="Image result for netflix log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0466" y="2212"/>
            <a:ext cx="3550151" cy="1996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28334" y="13042"/>
            <a:ext cx="1971858" cy="615595"/>
          </a:xfrm>
        </p:spPr>
        <p:txBody>
          <a:bodyPr>
            <a:normAutofit/>
          </a:bodyPr>
          <a:lstStyle/>
          <a:p>
            <a:pPr algn="ctr"/>
            <a:r>
              <a:rPr lang="en-GB" sz="3600" b="1" dirty="0">
                <a:solidFill>
                  <a:srgbClr val="C00000"/>
                </a:solidFill>
                <a:latin typeface="Century Gothic" panose="020B0502020202020204" pitchFamily="34" charset="0"/>
              </a:rPr>
              <a:t>Not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54358" y="1586163"/>
            <a:ext cx="17450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FF00FF"/>
                </a:solidFill>
                <a:latin typeface="Century Gothic" panose="020B0502020202020204" pitchFamily="34" charset="0"/>
              </a:rPr>
              <a:t>Rhod Gilbert's Work Experience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090907" y="1579115"/>
            <a:ext cx="142720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>
                <a:solidFill>
                  <a:srgbClr val="FF00FF"/>
                </a:solidFill>
                <a:latin typeface="Century Gothic" panose="020B0502020202020204" pitchFamily="34" charset="0"/>
              </a:rPr>
              <a:t>Katie Price; Harvey and Me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673097" y="1702603"/>
            <a:ext cx="14478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FF00FF"/>
                </a:solidFill>
                <a:latin typeface="Century Gothic" panose="020B0502020202020204" pitchFamily="34" charset="0"/>
              </a:rPr>
              <a:t>Inside our Minds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123038" y="1594661"/>
            <a:ext cx="1447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FF00FF"/>
                </a:solidFill>
                <a:latin typeface="Century Gothic" panose="020B0502020202020204" pitchFamily="34" charset="0"/>
              </a:rPr>
              <a:t>Stacey Dooley 9-5 Care Home</a:t>
            </a:r>
          </a:p>
        </p:txBody>
      </p:sp>
      <p:sp>
        <p:nvSpPr>
          <p:cNvPr id="13" name="TextBox 12"/>
          <p:cNvSpPr txBox="1"/>
          <p:nvPr/>
        </p:nvSpPr>
        <p:spPr>
          <a:xfrm rot="5400000">
            <a:off x="-461259" y="4988365"/>
            <a:ext cx="15236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>
                <a:solidFill>
                  <a:srgbClr val="00B050"/>
                </a:solidFill>
              </a:rPr>
              <a:t>All 4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38073" y="4019357"/>
            <a:ext cx="12456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24 hours in A&amp;E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170272" y="4008675"/>
            <a:ext cx="12456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Born to be different</a:t>
            </a:r>
          </a:p>
        </p:txBody>
      </p:sp>
      <p:sp>
        <p:nvSpPr>
          <p:cNvPr id="18" name="TextBox 17"/>
          <p:cNvSpPr txBox="1"/>
          <p:nvPr/>
        </p:nvSpPr>
        <p:spPr>
          <a:xfrm rot="5400000">
            <a:off x="-429260" y="2536952"/>
            <a:ext cx="15236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>
                <a:solidFill>
                  <a:srgbClr val="FF00FF"/>
                </a:solidFill>
              </a:rPr>
              <a:t>BBC iPlayer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802471" y="4030074"/>
            <a:ext cx="15368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i="0" dirty="0">
                <a:solidFill>
                  <a:srgbClr val="00B050"/>
                </a:solidFill>
                <a:effectLst/>
                <a:latin typeface="Century Gothic" panose="020B0502020202020204" pitchFamily="34" charset="0"/>
              </a:rPr>
              <a:t>The Royal Marsden</a:t>
            </a:r>
          </a:p>
        </p:txBody>
      </p:sp>
      <p:sp>
        <p:nvSpPr>
          <p:cNvPr id="26" name="TextBox 25"/>
          <p:cNvSpPr txBox="1"/>
          <p:nvPr/>
        </p:nvSpPr>
        <p:spPr>
          <a:xfrm rot="5400000">
            <a:off x="-761092" y="7763441"/>
            <a:ext cx="2103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>
                <a:solidFill>
                  <a:srgbClr val="7030A0"/>
                </a:solidFill>
              </a:rPr>
              <a:t>Amazon</a:t>
            </a:r>
            <a:r>
              <a:rPr lang="en-GB" b="1" u="sng" dirty="0">
                <a:solidFill>
                  <a:schemeClr val="bg1"/>
                </a:solidFill>
              </a:rPr>
              <a:t> </a:t>
            </a:r>
            <a:r>
              <a:rPr lang="en-GB" b="1" u="sng" dirty="0">
                <a:solidFill>
                  <a:srgbClr val="7030A0"/>
                </a:solidFill>
              </a:rPr>
              <a:t>Prime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08079" y="6418712"/>
            <a:ext cx="14953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7030A0"/>
                </a:solidFill>
                <a:latin typeface="Century Gothic" panose="020B0502020202020204" pitchFamily="34" charset="0"/>
              </a:rPr>
              <a:t>Beyond weight loss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792429" y="6465948"/>
            <a:ext cx="14272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7030A0"/>
                </a:solidFill>
                <a:latin typeface="Century Gothic" panose="020B0502020202020204" pitchFamily="34" charset="0"/>
              </a:rPr>
              <a:t>The Upside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314263" y="6455118"/>
            <a:ext cx="14272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7030A0"/>
                </a:solidFill>
                <a:latin typeface="Century Gothic" panose="020B0502020202020204" pitchFamily="34" charset="0"/>
              </a:rPr>
              <a:t>ALLELUJAH 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4965027" y="6418711"/>
            <a:ext cx="14272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7030A0"/>
                </a:solidFill>
                <a:latin typeface="Century Gothic" panose="020B0502020202020204" pitchFamily="34" charset="0"/>
              </a:rPr>
              <a:t>Miss you Already</a:t>
            </a:r>
          </a:p>
        </p:txBody>
      </p:sp>
      <p:pic>
        <p:nvPicPr>
          <p:cNvPr id="3084" name="Picture 12" descr="The children from Born To Be Different reveal how their lives have ...">
            <a:extLst>
              <a:ext uri="{FF2B5EF4-FFF2-40B4-BE49-F238E27FC236}">
                <a16:creationId xmlns:a16="http://schemas.microsoft.com/office/drawing/2014/main" id="{168D4014-29E2-4178-866F-37766FED73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873" y="4598340"/>
            <a:ext cx="1697759" cy="1293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4" name="Picture 22" descr="The Upside (2017) - IMDb">
            <a:extLst>
              <a:ext uri="{FF2B5EF4-FFF2-40B4-BE49-F238E27FC236}">
                <a16:creationId xmlns:a16="http://schemas.microsoft.com/office/drawing/2014/main" id="{00FE823D-441B-49EE-A8A2-48EAF1B9C9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3123" y="6993137"/>
            <a:ext cx="1234849" cy="18321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8" name="Picture 26" descr="Miss You Already - Wikipedia">
            <a:extLst>
              <a:ext uri="{FF2B5EF4-FFF2-40B4-BE49-F238E27FC236}">
                <a16:creationId xmlns:a16="http://schemas.microsoft.com/office/drawing/2014/main" id="{E04ADF4F-AA80-40B8-9AFA-1000BB18BC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3038" y="6949703"/>
            <a:ext cx="1241367" cy="18418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1A4C4C1-4AFB-1487-A3AD-A574C4173B2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94496" y="2109120"/>
            <a:ext cx="1451253" cy="14512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B6A84611-4CF5-A132-7F7D-60C3654F922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29250" y="2136395"/>
            <a:ext cx="922239" cy="14032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4F45CB4D-2D9F-8209-E1FE-7C8D57B64D0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18035" y="6949703"/>
            <a:ext cx="1315579" cy="18418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21B10A6E-06AF-E297-262B-AC59521BD95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851592" y="4564991"/>
            <a:ext cx="1487703" cy="1293918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6C0E535C-57D4-0A7E-E4D9-3BBBFE73CEF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38073" y="4598340"/>
            <a:ext cx="1351069" cy="1348945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C907CBB4-9BE3-CEBC-AB24-F1B615B1B2B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486081" y="4598340"/>
            <a:ext cx="860387" cy="1300742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A24B5209-7AB1-E2BB-DA62-A72116C9CAE3}"/>
              </a:ext>
            </a:extLst>
          </p:cNvPr>
          <p:cNvSpPr txBox="1"/>
          <p:nvPr/>
        </p:nvSpPr>
        <p:spPr>
          <a:xfrm>
            <a:off x="5147862" y="4019356"/>
            <a:ext cx="15368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i="0" dirty="0">
                <a:solidFill>
                  <a:srgbClr val="00B050"/>
                </a:solidFill>
                <a:effectLst/>
                <a:latin typeface="Century Gothic" panose="020B0502020202020204" pitchFamily="34" charset="0"/>
              </a:rPr>
              <a:t>Losing it: </a:t>
            </a:r>
            <a:r>
              <a:rPr lang="en-GB" sz="12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O</a:t>
            </a:r>
            <a:r>
              <a:rPr lang="en-GB" sz="1200" b="1" i="0" dirty="0">
                <a:solidFill>
                  <a:srgbClr val="00B050"/>
                </a:solidFill>
                <a:effectLst/>
                <a:latin typeface="Century Gothic" panose="020B0502020202020204" pitchFamily="34" charset="0"/>
              </a:rPr>
              <a:t>ur mental health</a:t>
            </a:r>
          </a:p>
        </p:txBody>
      </p:sp>
      <p:pic>
        <p:nvPicPr>
          <p:cNvPr id="48" name="Picture 47">
            <a:extLst>
              <a:ext uri="{FF2B5EF4-FFF2-40B4-BE49-F238E27FC236}">
                <a16:creationId xmlns:a16="http://schemas.microsoft.com/office/drawing/2014/main" id="{F141E4B2-37A7-DFB6-A56A-86432B1A4E02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30072" y="6985252"/>
            <a:ext cx="1212824" cy="18321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07F3F11-B7CA-8350-B30C-0F2763A7DDFB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61848" y="2120461"/>
            <a:ext cx="1179687" cy="14399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02ABAAB-4F6D-66C2-2294-81BC17B4E644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811406" y="2103029"/>
            <a:ext cx="1307736" cy="14272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C8F72393-9878-DC5F-7F17-57D7BFAEBF69}"/>
              </a:ext>
            </a:extLst>
          </p:cNvPr>
          <p:cNvSpPr/>
          <p:nvPr/>
        </p:nvSpPr>
        <p:spPr>
          <a:xfrm>
            <a:off x="232908" y="9075467"/>
            <a:ext cx="6305265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200" b="1" dirty="0">
                <a:solidFill>
                  <a:srgbClr val="0099CC"/>
                </a:solidFill>
                <a:latin typeface="Century Gothic" panose="020B0502020202020204" pitchFamily="34" charset="0"/>
              </a:rPr>
              <a:t>No Netflix paid account</a:t>
            </a:r>
          </a:p>
        </p:txBody>
      </p:sp>
    </p:spTree>
    <p:extLst>
      <p:ext uri="{BB962C8B-B14F-4D97-AF65-F5344CB8AC3E}">
        <p14:creationId xmlns:p14="http://schemas.microsoft.com/office/powerpoint/2010/main" val="41563009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53795" y="1416572"/>
            <a:ext cx="17450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i="1" dirty="0">
                <a:solidFill>
                  <a:srgbClr val="FF9900"/>
                </a:solidFill>
                <a:latin typeface="Century Gothic" panose="020B0502020202020204" pitchFamily="34" charset="0"/>
              </a:rPr>
              <a:t>Pig Heart Boy</a:t>
            </a:r>
            <a:r>
              <a:rPr lang="en-GB" sz="1200" b="1" dirty="0">
                <a:solidFill>
                  <a:srgbClr val="FF9900"/>
                </a:solidFill>
                <a:latin typeface="Century Gothic" panose="020B0502020202020204" pitchFamily="34" charset="0"/>
              </a:rPr>
              <a:t> by Malorie Blackman</a:t>
            </a:r>
            <a:endParaRPr lang="en-GB" sz="1200" b="1" i="1" dirty="0">
              <a:solidFill>
                <a:srgbClr val="FF9900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35728" y="1301032"/>
            <a:ext cx="15855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i="1" dirty="0">
                <a:solidFill>
                  <a:srgbClr val="FF9900"/>
                </a:solidFill>
                <a:latin typeface="Century Gothic" panose="020B0502020202020204" pitchFamily="34" charset="0"/>
              </a:rPr>
              <a:t>The Illustrated Mum Jacqueline Wilson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707819" y="1286194"/>
            <a:ext cx="1447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i="1" dirty="0">
                <a:solidFill>
                  <a:srgbClr val="FF9900"/>
                </a:solidFill>
                <a:latin typeface="Century Gothic" panose="020B0502020202020204" pitchFamily="34" charset="0"/>
              </a:rPr>
              <a:t>This is Going to Hurt</a:t>
            </a:r>
            <a:r>
              <a:rPr lang="en-GB" sz="1200" b="1" dirty="0">
                <a:solidFill>
                  <a:srgbClr val="FF9900"/>
                </a:solidFill>
                <a:latin typeface="Century Gothic" panose="020B0502020202020204" pitchFamily="34" charset="0"/>
              </a:rPr>
              <a:t> by Adam Kay</a:t>
            </a:r>
            <a:endParaRPr lang="en-GB" sz="1200" b="1" i="1" dirty="0">
              <a:solidFill>
                <a:srgbClr val="FF9900"/>
              </a:solidFill>
              <a:latin typeface="Century Gothic" panose="020B0502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171350" y="1231906"/>
            <a:ext cx="15679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i="1" dirty="0">
                <a:solidFill>
                  <a:srgbClr val="FF9900"/>
                </a:solidFill>
                <a:latin typeface="Century Gothic" panose="020B0502020202020204" pitchFamily="34" charset="0"/>
              </a:rPr>
              <a:t>When Breathe becomes Air</a:t>
            </a:r>
            <a:r>
              <a:rPr lang="en-GB" sz="1200" b="1" dirty="0">
                <a:solidFill>
                  <a:srgbClr val="FF9900"/>
                </a:solidFill>
                <a:latin typeface="Century Gothic" panose="020B0502020202020204" pitchFamily="34" charset="0"/>
              </a:rPr>
              <a:t> by Paul Kalanithi</a:t>
            </a:r>
            <a:endParaRPr lang="en-GB" sz="1200" b="1" i="1" dirty="0">
              <a:solidFill>
                <a:srgbClr val="FF9900"/>
              </a:solidFill>
              <a:latin typeface="Century Gothic" panose="020B0502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44970" y="4008266"/>
            <a:ext cx="12456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i="1" dirty="0">
                <a:solidFill>
                  <a:srgbClr val="FF9900"/>
                </a:solidFill>
                <a:latin typeface="Century Gothic" panose="020B0502020202020204" pitchFamily="34" charset="0"/>
              </a:rPr>
              <a:t>The Hate U Give</a:t>
            </a:r>
            <a:r>
              <a:rPr lang="en-GB" sz="1200" b="1" dirty="0">
                <a:solidFill>
                  <a:srgbClr val="FF9900"/>
                </a:solidFill>
                <a:latin typeface="Century Gothic" panose="020B0502020202020204" pitchFamily="34" charset="0"/>
              </a:rPr>
              <a:t> by Angie Thomas</a:t>
            </a:r>
            <a:endParaRPr lang="en-GB" sz="1200" b="1" i="1" dirty="0">
              <a:solidFill>
                <a:srgbClr val="FF9900"/>
              </a:solidFill>
              <a:latin typeface="Century Gothic" panose="020B0502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313463" y="4114441"/>
            <a:ext cx="12588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i="1" dirty="0">
                <a:solidFill>
                  <a:srgbClr val="FF9900"/>
                </a:solidFill>
                <a:latin typeface="Century Gothic" panose="020B0502020202020204" pitchFamily="34" charset="0"/>
              </a:rPr>
              <a:t>Me Before you</a:t>
            </a:r>
            <a:r>
              <a:rPr lang="en-GB" sz="1200" b="1" dirty="0">
                <a:solidFill>
                  <a:srgbClr val="FF9900"/>
                </a:solidFill>
                <a:latin typeface="Century Gothic" panose="020B0502020202020204" pitchFamily="34" charset="0"/>
              </a:rPr>
              <a:t> by </a:t>
            </a:r>
            <a:r>
              <a:rPr lang="en-GB" sz="1200" b="1" dirty="0" err="1">
                <a:solidFill>
                  <a:srgbClr val="FF9900"/>
                </a:solidFill>
                <a:latin typeface="Century Gothic" panose="020B0502020202020204" pitchFamily="34" charset="0"/>
              </a:rPr>
              <a:t>Jojo</a:t>
            </a:r>
            <a:r>
              <a:rPr lang="en-GB" sz="1200" b="1" dirty="0">
                <a:solidFill>
                  <a:srgbClr val="FF9900"/>
                </a:solidFill>
                <a:latin typeface="Century Gothic" panose="020B0502020202020204" pitchFamily="34" charset="0"/>
              </a:rPr>
              <a:t> Moyes</a:t>
            </a:r>
            <a:endParaRPr lang="en-GB" sz="1200" b="1" i="1" dirty="0">
              <a:solidFill>
                <a:srgbClr val="FF9900"/>
              </a:solidFill>
              <a:latin typeface="Century Gothic" panose="020B0502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686494" y="4020269"/>
            <a:ext cx="14868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i="1" dirty="0">
                <a:solidFill>
                  <a:srgbClr val="FF9900"/>
                </a:solidFill>
                <a:latin typeface="Century Gothic" panose="020B0502020202020204" pitchFamily="34" charset="0"/>
              </a:rPr>
              <a:t>The Fault in Our Stars</a:t>
            </a:r>
            <a:r>
              <a:rPr lang="en-GB" sz="1200" b="1" dirty="0">
                <a:solidFill>
                  <a:srgbClr val="FF9900"/>
                </a:solidFill>
                <a:latin typeface="Century Gothic" panose="020B0502020202020204" pitchFamily="34" charset="0"/>
              </a:rPr>
              <a:t> by John Green</a:t>
            </a:r>
            <a:endParaRPr lang="en-GB" sz="1200" b="1" i="1" dirty="0">
              <a:solidFill>
                <a:srgbClr val="FF9900"/>
              </a:solidFill>
              <a:latin typeface="Century Gothic" panose="020B0502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256448" y="4080863"/>
            <a:ext cx="1449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i="1" dirty="0">
                <a:solidFill>
                  <a:srgbClr val="FF9900"/>
                </a:solidFill>
                <a:latin typeface="Century Gothic" panose="020B0502020202020204" pitchFamily="34" charset="0"/>
              </a:rPr>
              <a:t>The Story of Baby P</a:t>
            </a:r>
            <a:r>
              <a:rPr lang="en-GB" sz="1200" b="1" dirty="0">
                <a:solidFill>
                  <a:srgbClr val="FF9900"/>
                </a:solidFill>
                <a:latin typeface="Century Gothic" panose="020B0502020202020204" pitchFamily="34" charset="0"/>
              </a:rPr>
              <a:t> by Ray James</a:t>
            </a:r>
            <a:endParaRPr lang="en-GB" sz="1200" b="1" i="1" dirty="0">
              <a:solidFill>
                <a:srgbClr val="FF9900"/>
              </a:solidFill>
              <a:latin typeface="Century Gothic" panose="020B0502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 rot="5400000">
            <a:off x="-821676" y="2662602"/>
            <a:ext cx="2103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rgbClr val="FF9900"/>
                </a:solidFill>
                <a:latin typeface="Century Gothic" panose="020B0502020202020204" pitchFamily="34" charset="0"/>
              </a:rPr>
              <a:t>Further Reading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80174" y="6826471"/>
            <a:ext cx="174503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i="1" dirty="0">
                <a:solidFill>
                  <a:srgbClr val="FF9900"/>
                </a:solidFill>
                <a:latin typeface="Century Gothic" panose="020B0502020202020204" pitchFamily="34" charset="0"/>
              </a:rPr>
              <a:t>Katie Price; Harvey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294050" y="6522080"/>
            <a:ext cx="14272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i="1" dirty="0">
                <a:solidFill>
                  <a:srgbClr val="FF9900"/>
                </a:solidFill>
                <a:latin typeface="Century Gothic" panose="020B0502020202020204" pitchFamily="34" charset="0"/>
              </a:rPr>
              <a:t>The Language of Kindness</a:t>
            </a:r>
            <a:r>
              <a:rPr lang="en-GB" sz="1200" b="1" dirty="0">
                <a:solidFill>
                  <a:srgbClr val="FF9900"/>
                </a:solidFill>
                <a:latin typeface="Century Gothic" panose="020B0502020202020204" pitchFamily="34" charset="0"/>
              </a:rPr>
              <a:t> by Christie Watson</a:t>
            </a:r>
            <a:endParaRPr lang="en-GB" sz="1200" b="1" i="1" dirty="0">
              <a:solidFill>
                <a:srgbClr val="FF9900"/>
              </a:solidFill>
              <a:latin typeface="Century Gothic" panose="020B0502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3790088" y="6532479"/>
            <a:ext cx="14272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i="1" dirty="0">
                <a:solidFill>
                  <a:srgbClr val="FF9900"/>
                </a:solidFill>
                <a:latin typeface="Century Gothic" panose="020B0502020202020204" pitchFamily="34" charset="0"/>
              </a:rPr>
              <a:t>I am Malala</a:t>
            </a:r>
            <a:r>
              <a:rPr lang="en-GB" sz="1200" b="1" dirty="0">
                <a:solidFill>
                  <a:srgbClr val="FF9900"/>
                </a:solidFill>
                <a:latin typeface="Century Gothic" panose="020B0502020202020204" pitchFamily="34" charset="0"/>
              </a:rPr>
              <a:t> by Malala Yousafzai</a:t>
            </a:r>
            <a:endParaRPr lang="en-GB" sz="1200" b="1" i="1" dirty="0">
              <a:solidFill>
                <a:srgbClr val="FF9900"/>
              </a:solidFill>
              <a:latin typeface="Century Gothic" panose="020B0502020202020204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171350" y="6544945"/>
            <a:ext cx="15347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i="1" dirty="0">
                <a:solidFill>
                  <a:srgbClr val="FF9900"/>
                </a:solidFill>
                <a:latin typeface="Century Gothic" panose="020B0502020202020204" pitchFamily="34" charset="0"/>
              </a:rPr>
              <a:t>The Perks of Being a Wallflower Stephen Chbosky</a:t>
            </a:r>
          </a:p>
        </p:txBody>
      </p:sp>
      <p:pic>
        <p:nvPicPr>
          <p:cNvPr id="5124" name="Picture 4" descr="Cartoon little girl reading a book Royalty Free Vector Image">
            <a:extLst>
              <a:ext uri="{FF2B5EF4-FFF2-40B4-BE49-F238E27FC236}">
                <a16:creationId xmlns:a16="http://schemas.microsoft.com/office/drawing/2014/main" id="{8EC76A5D-0351-44D5-B7BC-AD51EB1A3F8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507"/>
          <a:stretch/>
        </p:blipFill>
        <p:spPr bwMode="auto">
          <a:xfrm>
            <a:off x="369806" y="146430"/>
            <a:ext cx="990600" cy="1094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id="{EE106D03-5326-476A-AB9A-BD8B3D816E75}"/>
              </a:ext>
            </a:extLst>
          </p:cNvPr>
          <p:cNvSpPr/>
          <p:nvPr/>
        </p:nvSpPr>
        <p:spPr>
          <a:xfrm>
            <a:off x="353795" y="9106464"/>
            <a:ext cx="630526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b="1" dirty="0">
                <a:solidFill>
                  <a:srgbClr val="FF9900"/>
                </a:solidFill>
                <a:latin typeface="Century Gothic" panose="020B0502020202020204" pitchFamily="34" charset="0"/>
              </a:rPr>
              <a:t>Recommended Reading for Health &amp; Social Care</a:t>
            </a:r>
          </a:p>
          <a:p>
            <a:pPr algn="ctr"/>
            <a:r>
              <a:rPr lang="en-GB" sz="1600" b="1" dirty="0">
                <a:solidFill>
                  <a:srgbClr val="FF9900"/>
                </a:solidFill>
                <a:latin typeface="Century Gothic" panose="020B0502020202020204" pitchFamily="34" charset="0"/>
              </a:rPr>
              <a:t>Yes, some of these are also films, if you prefer!</a:t>
            </a:r>
          </a:p>
        </p:txBody>
      </p:sp>
      <p:pic>
        <p:nvPicPr>
          <p:cNvPr id="5128" name="Picture 8" descr="Collins Readers - Collins Readers – Pig-heart Boy: School edition">
            <a:extLst>
              <a:ext uri="{FF2B5EF4-FFF2-40B4-BE49-F238E27FC236}">
                <a16:creationId xmlns:a16="http://schemas.microsoft.com/office/drawing/2014/main" id="{77BB01F2-B0D9-4EE5-BF25-4BE4679591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970" y="1960696"/>
            <a:ext cx="1245664" cy="18890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2" name="Picture 12" descr="This is Going to Hurt: Secret Diaries of a Junior Doctor: Amazon ...">
            <a:extLst>
              <a:ext uri="{FF2B5EF4-FFF2-40B4-BE49-F238E27FC236}">
                <a16:creationId xmlns:a16="http://schemas.microsoft.com/office/drawing/2014/main" id="{50E0B0E4-4A1D-4FBC-BD80-8B30F2350B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9869" y="1931959"/>
            <a:ext cx="1267329" cy="19465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4" name="Picture 14" descr="When Breath Becomes Air: Amazon.co.uk: Kalanithi, Paul: Books">
            <a:extLst>
              <a:ext uri="{FF2B5EF4-FFF2-40B4-BE49-F238E27FC236}">
                <a16:creationId xmlns:a16="http://schemas.microsoft.com/office/drawing/2014/main" id="{2D0831CF-9EE4-4482-B8E6-066E0CE317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4860" y="1913012"/>
            <a:ext cx="1267329" cy="1928847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37A9631-0E9E-4B9C-B9B4-AE5458057169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4286" r="9168"/>
          <a:stretch/>
        </p:blipFill>
        <p:spPr>
          <a:xfrm>
            <a:off x="623748" y="4647065"/>
            <a:ext cx="1350518" cy="17643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136" name="Picture 16" descr="Me Before You: The international bestselling phenomenon: Amazon.co ...">
            <a:extLst>
              <a:ext uri="{FF2B5EF4-FFF2-40B4-BE49-F238E27FC236}">
                <a16:creationId xmlns:a16="http://schemas.microsoft.com/office/drawing/2014/main" id="{45536378-14D2-40AB-8EDB-FB6CCCBE2B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4878" y="4635738"/>
            <a:ext cx="1134203" cy="17643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8" name="Picture 18" descr="The Fault in Our Stars: Amazon.co.uk: John Green: Books">
            <a:extLst>
              <a:ext uri="{FF2B5EF4-FFF2-40B4-BE49-F238E27FC236}">
                <a16:creationId xmlns:a16="http://schemas.microsoft.com/office/drawing/2014/main" id="{2CE8B1EC-F7C9-483B-89ED-FC5C0C22AF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0867" y="4654598"/>
            <a:ext cx="1146833" cy="17454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0" name="Picture 20" descr="The Story of Baby P: Setting the record straight: Amazon.co.uk ...">
            <a:extLst>
              <a:ext uri="{FF2B5EF4-FFF2-40B4-BE49-F238E27FC236}">
                <a16:creationId xmlns:a16="http://schemas.microsoft.com/office/drawing/2014/main" id="{9ECA68C8-73F2-4831-A8D3-EB15C83FE7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4608" y="4666100"/>
            <a:ext cx="1104547" cy="17339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4" name="Picture 24" descr="The Language of Kindness: A Nurse's Story eBook: Watson, Christie ...">
            <a:extLst>
              <a:ext uri="{FF2B5EF4-FFF2-40B4-BE49-F238E27FC236}">
                <a16:creationId xmlns:a16="http://schemas.microsoft.com/office/drawing/2014/main" id="{FF74FA63-D1F7-4DF8-AB28-8C40B77F65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4878" y="7214576"/>
            <a:ext cx="1167403" cy="17994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6" name="Picture 26" descr="I Am Malala: The Girl Who Stood Up for Education and Was Shot by ...">
            <a:extLst>
              <a:ext uri="{FF2B5EF4-FFF2-40B4-BE49-F238E27FC236}">
                <a16:creationId xmlns:a16="http://schemas.microsoft.com/office/drawing/2014/main" id="{A6ACA098-71B6-4442-A97E-CBDC50CC9B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04" y="7203743"/>
            <a:ext cx="1181168" cy="17749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43B70B7-DB59-D9C2-2CAD-C735F0C346D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16156" y="7168412"/>
            <a:ext cx="1288501" cy="18456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DCB6073-6391-5304-DB03-51F7CBDCB372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303547" y="1937283"/>
            <a:ext cx="1349170" cy="19285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48845BB8-6A16-1DD4-EF55-FBEB97D917F7}"/>
              </a:ext>
            </a:extLst>
          </p:cNvPr>
          <p:cNvSpPr txBox="1"/>
          <p:nvPr/>
        </p:nvSpPr>
        <p:spPr>
          <a:xfrm>
            <a:off x="1353867" y="218344"/>
            <a:ext cx="44368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Dive into a book</a:t>
            </a:r>
          </a:p>
        </p:txBody>
      </p:sp>
      <p:pic>
        <p:nvPicPr>
          <p:cNvPr id="1026" name="Picture 2" descr="Scuba Diver Clipart PNG Images | PSD Free Download - Pikbest">
            <a:extLst>
              <a:ext uri="{FF2B5EF4-FFF2-40B4-BE49-F238E27FC236}">
                <a16:creationId xmlns:a16="http://schemas.microsoft.com/office/drawing/2014/main" id="{50F29811-B547-D949-C915-5C861F45AA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4133" y="-14396"/>
            <a:ext cx="1416253" cy="1416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2F62325F-1123-10EE-678B-7C64E05472A5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387659" y="7168411"/>
            <a:ext cx="1178653" cy="17679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634749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08408" y="790012"/>
            <a:ext cx="3041183" cy="615595"/>
          </a:xfrm>
        </p:spPr>
        <p:txBody>
          <a:bodyPr>
            <a:normAutofit/>
          </a:bodyPr>
          <a:lstStyle/>
          <a:p>
            <a:pPr algn="ctr"/>
            <a:r>
              <a:rPr lang="en-GB" sz="3600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Jumble" panose="02000503000000020004" pitchFamily="2" charset="0"/>
              </a:rPr>
              <a:t>Social Media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113A6AF-57BE-434C-B599-25C1D866F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97ACC-EB3C-4466-A41B-F6CC006DF8B4}" type="slidenum">
              <a:rPr lang="en-GB" smtClean="0"/>
              <a:t>7</a:t>
            </a:fld>
            <a:endParaRPr lang="en-GB"/>
          </a:p>
        </p:txBody>
      </p:sp>
      <p:pic>
        <p:nvPicPr>
          <p:cNvPr id="6" name="Picture 5" descr="A screenshot of a screenshot of a cell phone&#10;&#10;Description automatically generated with low confidence">
            <a:extLst>
              <a:ext uri="{FF2B5EF4-FFF2-40B4-BE49-F238E27FC236}">
                <a16:creationId xmlns:a16="http://schemas.microsoft.com/office/drawing/2014/main" id="{40CB37EE-CC2D-6C38-9135-F3708ED71FA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781" y="2374915"/>
            <a:ext cx="921639" cy="19981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2A78D25-0BE1-BDA2-D4D1-5C337CD4EE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8725" y="430395"/>
            <a:ext cx="918900" cy="1116986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765142B6-C2CD-D350-9EC4-2D06310DDDBC}"/>
              </a:ext>
            </a:extLst>
          </p:cNvPr>
          <p:cNvSpPr txBox="1"/>
          <p:nvPr/>
        </p:nvSpPr>
        <p:spPr>
          <a:xfrm>
            <a:off x="680146" y="1575679"/>
            <a:ext cx="9189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i="1" dirty="0">
                <a:latin typeface="Century Gothic" panose="020B0502020202020204" pitchFamily="34" charset="0"/>
              </a:rPr>
              <a:t>Follow</a:t>
            </a:r>
          </a:p>
        </p:txBody>
      </p:sp>
      <p:pic>
        <p:nvPicPr>
          <p:cNvPr id="25" name="Picture 24" descr="A screenshot of a video chat&#10;&#10;Description automatically generated with low confidence">
            <a:extLst>
              <a:ext uri="{FF2B5EF4-FFF2-40B4-BE49-F238E27FC236}">
                <a16:creationId xmlns:a16="http://schemas.microsoft.com/office/drawing/2014/main" id="{56E5AD15-C435-617A-B466-47C30C318BB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2453" y="2374889"/>
            <a:ext cx="921639" cy="19981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04D6F2E9-BF76-4F10-567D-39A720FE5A27}"/>
              </a:ext>
            </a:extLst>
          </p:cNvPr>
          <p:cNvSpPr txBox="1"/>
          <p:nvPr/>
        </p:nvSpPr>
        <p:spPr>
          <a:xfrm>
            <a:off x="1730096" y="2072610"/>
            <a:ext cx="16171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i="1" dirty="0">
                <a:latin typeface="Century Gothic" panose="020B0502020202020204" pitchFamily="34" charset="0"/>
              </a:rPr>
              <a:t>@beautifulnursing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2A45ABB0-EE02-A455-D843-F2EAFC440A04}"/>
              </a:ext>
            </a:extLst>
          </p:cNvPr>
          <p:cNvSpPr txBox="1"/>
          <p:nvPr/>
        </p:nvSpPr>
        <p:spPr>
          <a:xfrm>
            <a:off x="204346" y="2097916"/>
            <a:ext cx="136683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i="1" dirty="0">
                <a:latin typeface="Century Gothic" panose="020B0502020202020204" pitchFamily="34" charset="0"/>
              </a:rPr>
              <a:t>@midwifemama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466CDA69-9B79-3303-9421-59C8467BB4C0}"/>
              </a:ext>
            </a:extLst>
          </p:cNvPr>
          <p:cNvSpPr txBox="1"/>
          <p:nvPr/>
        </p:nvSpPr>
        <p:spPr>
          <a:xfrm>
            <a:off x="5285759" y="1563122"/>
            <a:ext cx="9189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i="1" dirty="0">
                <a:latin typeface="Century Gothic" panose="020B0502020202020204" pitchFamily="34" charset="0"/>
              </a:rPr>
              <a:t>Follow</a:t>
            </a:r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3834F69C-B3D9-97AF-1687-FF98B7CB196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8370" y="7693577"/>
            <a:ext cx="2373049" cy="1273487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4230F480-96E0-FAEC-898A-8BD9062CF25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9250" y="7294633"/>
            <a:ext cx="1036410" cy="312447"/>
          </a:xfrm>
          <a:prstGeom prst="rect">
            <a:avLst/>
          </a:prstGeom>
        </p:spPr>
      </p:pic>
      <p:sp>
        <p:nvSpPr>
          <p:cNvPr id="44" name="TextBox 43">
            <a:extLst>
              <a:ext uri="{FF2B5EF4-FFF2-40B4-BE49-F238E27FC236}">
                <a16:creationId xmlns:a16="http://schemas.microsoft.com/office/drawing/2014/main" id="{AA04A621-A10A-6DAB-0134-8CF3873969C2}"/>
              </a:ext>
            </a:extLst>
          </p:cNvPr>
          <p:cNvSpPr txBox="1"/>
          <p:nvPr/>
        </p:nvSpPr>
        <p:spPr>
          <a:xfrm>
            <a:off x="2999843" y="7373000"/>
            <a:ext cx="180657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i="1" dirty="0">
                <a:latin typeface="Century Gothic" panose="020B0502020202020204" pitchFamily="34" charset="0"/>
              </a:rPr>
              <a:t>@nursezara_uk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16A73A83-EEFE-248E-CFCF-C417E99306E7}"/>
              </a:ext>
            </a:extLst>
          </p:cNvPr>
          <p:cNvSpPr txBox="1"/>
          <p:nvPr/>
        </p:nvSpPr>
        <p:spPr>
          <a:xfrm>
            <a:off x="1139596" y="7357710"/>
            <a:ext cx="180657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i="1" dirty="0">
                <a:latin typeface="Century Gothic" panose="020B0502020202020204" pitchFamily="34" charset="0"/>
              </a:rPr>
              <a:t>Nurses.co.uk</a:t>
            </a:r>
          </a:p>
        </p:txBody>
      </p:sp>
      <p:pic>
        <p:nvPicPr>
          <p:cNvPr id="52" name="Picture 51">
            <a:extLst>
              <a:ext uri="{FF2B5EF4-FFF2-40B4-BE49-F238E27FC236}">
                <a16:creationId xmlns:a16="http://schemas.microsoft.com/office/drawing/2014/main" id="{5CBDBEF3-7742-B01A-4C2E-A38E1851DC9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15526" y="7693577"/>
            <a:ext cx="2072986" cy="1273487"/>
          </a:xfrm>
          <a:prstGeom prst="rect">
            <a:avLst/>
          </a:prstGeom>
        </p:spPr>
      </p:pic>
      <p:pic>
        <p:nvPicPr>
          <p:cNvPr id="54" name="Picture 53" descr="A screenshot of a video chat&#10;&#10;Description automatically generated with low confidence">
            <a:extLst>
              <a:ext uri="{FF2B5EF4-FFF2-40B4-BE49-F238E27FC236}">
                <a16:creationId xmlns:a16="http://schemas.microsoft.com/office/drawing/2014/main" id="{39CC0E5B-3D53-5843-B7BB-E3F0132E418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9126" y="2303698"/>
            <a:ext cx="921638" cy="19981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5" name="TextBox 54">
            <a:extLst>
              <a:ext uri="{FF2B5EF4-FFF2-40B4-BE49-F238E27FC236}">
                <a16:creationId xmlns:a16="http://schemas.microsoft.com/office/drawing/2014/main" id="{273E906A-D2AE-718F-8EAB-5454322EF607}"/>
              </a:ext>
            </a:extLst>
          </p:cNvPr>
          <p:cNvSpPr txBox="1"/>
          <p:nvPr/>
        </p:nvSpPr>
        <p:spPr>
          <a:xfrm>
            <a:off x="204346" y="4546957"/>
            <a:ext cx="1406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i="1" dirty="0">
                <a:latin typeface="Century Gothic" panose="020B0502020202020204" pitchFamily="34" charset="0"/>
              </a:rPr>
              <a:t>@instituteofhumananatomy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EAE107D9-7C87-4DB6-AE29-00AAE70478C5}"/>
              </a:ext>
            </a:extLst>
          </p:cNvPr>
          <p:cNvSpPr txBox="1"/>
          <p:nvPr/>
        </p:nvSpPr>
        <p:spPr>
          <a:xfrm>
            <a:off x="3401379" y="2024394"/>
            <a:ext cx="16171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i="1" dirty="0">
                <a:latin typeface="Century Gothic" panose="020B0502020202020204" pitchFamily="34" charset="0"/>
              </a:rPr>
              <a:t>@leilaincredible</a:t>
            </a:r>
          </a:p>
        </p:txBody>
      </p:sp>
      <p:pic>
        <p:nvPicPr>
          <p:cNvPr id="58" name="Picture 57" descr="A screenshot of a social media post&#10;&#10;Description automatically generated with medium confidence">
            <a:extLst>
              <a:ext uri="{FF2B5EF4-FFF2-40B4-BE49-F238E27FC236}">
                <a16:creationId xmlns:a16="http://schemas.microsoft.com/office/drawing/2014/main" id="{106BFE31-E8B9-5026-B524-0C9546F72033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8074" y="2337760"/>
            <a:ext cx="933311" cy="20234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9" name="TextBox 58">
            <a:extLst>
              <a:ext uri="{FF2B5EF4-FFF2-40B4-BE49-F238E27FC236}">
                <a16:creationId xmlns:a16="http://schemas.microsoft.com/office/drawing/2014/main" id="{2E15BE9F-90A6-6F84-8C8E-B94CA4087D88}"/>
              </a:ext>
            </a:extLst>
          </p:cNvPr>
          <p:cNvSpPr txBox="1"/>
          <p:nvPr/>
        </p:nvSpPr>
        <p:spPr>
          <a:xfrm>
            <a:off x="4806422" y="2072610"/>
            <a:ext cx="16171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i="1" dirty="0">
                <a:latin typeface="Century Gothic" panose="020B0502020202020204" pitchFamily="34" charset="0"/>
              </a:rPr>
              <a:t>@dr.karanr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B9202948-7FF0-32D5-27ED-06064F1F59C1}"/>
              </a:ext>
            </a:extLst>
          </p:cNvPr>
          <p:cNvSpPr txBox="1"/>
          <p:nvPr/>
        </p:nvSpPr>
        <p:spPr>
          <a:xfrm>
            <a:off x="1764706" y="4635701"/>
            <a:ext cx="16171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i="1" dirty="0">
                <a:latin typeface="Century Gothic" panose="020B0502020202020204" pitchFamily="34" charset="0"/>
              </a:rPr>
              <a:t>@lubdubsblog</a:t>
            </a:r>
          </a:p>
        </p:txBody>
      </p:sp>
      <p:pic>
        <p:nvPicPr>
          <p:cNvPr id="62" name="Picture 61" descr="A screenshot of a screenshot of a heart&#10;&#10;Description automatically generated with low confidence">
            <a:extLst>
              <a:ext uri="{FF2B5EF4-FFF2-40B4-BE49-F238E27FC236}">
                <a16:creationId xmlns:a16="http://schemas.microsoft.com/office/drawing/2014/main" id="{A50DF2DB-6058-59F2-4ED7-33F656BED6B1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9166" y="4963336"/>
            <a:ext cx="931051" cy="20185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72" name="Picture 3071" descr="A screenshot of a video chat&#10;&#10;Description automatically generated with medium confidence">
            <a:extLst>
              <a:ext uri="{FF2B5EF4-FFF2-40B4-BE49-F238E27FC236}">
                <a16:creationId xmlns:a16="http://schemas.microsoft.com/office/drawing/2014/main" id="{9E6862F2-96EA-A3E3-518E-454CAA1D525D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1670" y="4963336"/>
            <a:ext cx="921638" cy="19981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073" name="TextBox 3072">
            <a:extLst>
              <a:ext uri="{FF2B5EF4-FFF2-40B4-BE49-F238E27FC236}">
                <a16:creationId xmlns:a16="http://schemas.microsoft.com/office/drawing/2014/main" id="{87C10D9B-BADD-1A05-848C-86F782C6A7B4}"/>
              </a:ext>
            </a:extLst>
          </p:cNvPr>
          <p:cNvSpPr txBox="1"/>
          <p:nvPr/>
        </p:nvSpPr>
        <p:spPr>
          <a:xfrm>
            <a:off x="3347228" y="4665135"/>
            <a:ext cx="16171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i="1" dirty="0">
                <a:latin typeface="Century Gothic" panose="020B0502020202020204" pitchFamily="34" charset="0"/>
              </a:rPr>
              <a:t>@nhsuk</a:t>
            </a:r>
          </a:p>
        </p:txBody>
      </p:sp>
      <p:pic>
        <p:nvPicPr>
          <p:cNvPr id="3075" name="Picture 3074" descr="A screenshot of a social media post&#10;&#10;Description automatically generated with low confidence">
            <a:extLst>
              <a:ext uri="{FF2B5EF4-FFF2-40B4-BE49-F238E27FC236}">
                <a16:creationId xmlns:a16="http://schemas.microsoft.com/office/drawing/2014/main" id="{A70A8508-E024-1BBC-317A-9ED9AB446901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370" y="4979422"/>
            <a:ext cx="931050" cy="20185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77" name="Picture 3076" descr="A screenshot of a video chat&#10;&#10;Description automatically generated with low confidence">
            <a:extLst>
              <a:ext uri="{FF2B5EF4-FFF2-40B4-BE49-F238E27FC236}">
                <a16:creationId xmlns:a16="http://schemas.microsoft.com/office/drawing/2014/main" id="{9112C58B-DB0B-55DA-ABAE-15E206B0F998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5759" y="4963336"/>
            <a:ext cx="907432" cy="1967332"/>
          </a:xfrm>
          <a:prstGeom prst="rect">
            <a:avLst/>
          </a:prstGeom>
        </p:spPr>
      </p:pic>
      <p:sp>
        <p:nvSpPr>
          <p:cNvPr id="3079" name="TextBox 3078">
            <a:extLst>
              <a:ext uri="{FF2B5EF4-FFF2-40B4-BE49-F238E27FC236}">
                <a16:creationId xmlns:a16="http://schemas.microsoft.com/office/drawing/2014/main" id="{F326A3B9-1F21-0658-C545-7228778CE7C6}"/>
              </a:ext>
            </a:extLst>
          </p:cNvPr>
          <p:cNvSpPr txBox="1"/>
          <p:nvPr/>
        </p:nvSpPr>
        <p:spPr>
          <a:xfrm>
            <a:off x="5062494" y="4534872"/>
            <a:ext cx="13240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i="1" dirty="0">
                <a:latin typeface="Century Gothic" panose="020B0502020202020204" pitchFamily="34" charset="0"/>
              </a:rPr>
              <a:t>@alliedhealthcareforme</a:t>
            </a:r>
          </a:p>
        </p:txBody>
      </p:sp>
      <p:sp>
        <p:nvSpPr>
          <p:cNvPr id="3080" name="TextBox 3079">
            <a:extLst>
              <a:ext uri="{FF2B5EF4-FFF2-40B4-BE49-F238E27FC236}">
                <a16:creationId xmlns:a16="http://schemas.microsoft.com/office/drawing/2014/main" id="{2EF7125F-A400-083B-4D7E-819E7DB9251A}"/>
              </a:ext>
            </a:extLst>
          </p:cNvPr>
          <p:cNvSpPr txBox="1"/>
          <p:nvPr/>
        </p:nvSpPr>
        <p:spPr>
          <a:xfrm>
            <a:off x="5182620" y="7406743"/>
            <a:ext cx="1113709" cy="1600438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If you have any others, you think are good, let us know </a:t>
            </a:r>
            <a:r>
              <a:rPr lang="en-GB" sz="1400" b="1" dirty="0">
                <a:latin typeface="Century Gothic" panose="020B0502020202020204" pitchFamily="34" charset="0"/>
                <a:sym typeface="Wingdings" panose="05000000000000000000" pitchFamily="2" charset="2"/>
              </a:rPr>
              <a:t></a:t>
            </a:r>
            <a:endParaRPr lang="en-GB" sz="1400" b="1" dirty="0">
              <a:latin typeface="Century Gothic" panose="020B0502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DE9D2CF-B24C-000F-B5FD-DDA0C66156A5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183458" y="442199"/>
            <a:ext cx="1131429" cy="1116986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35035922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1DF02B-B226-4654-A0EB-D38F3C4C1B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687" y="451205"/>
            <a:ext cx="4119563" cy="1129945"/>
          </a:xfrm>
        </p:spPr>
        <p:txBody>
          <a:bodyPr/>
          <a:lstStyle/>
          <a:p>
            <a:r>
              <a:rPr lang="en-GB" b="1" dirty="0">
                <a:solidFill>
                  <a:srgbClr val="0070C0"/>
                </a:solidFill>
                <a:latin typeface="Century Gothic" panose="020B0502020202020204" pitchFamily="34" charset="0"/>
              </a:rPr>
              <a:t>Health and Social Care in the Media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67B901-08C8-476F-98CA-8C9BB14803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2150" y="1989851"/>
            <a:ext cx="6249726" cy="5458699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GB" dirty="0">
                <a:latin typeface="Arial" panose="020B0604020202020204" pitchFamily="34" charset="0"/>
                <a:ea typeface="ADLaM Display" panose="02010000000000000000" pitchFamily="2" charset="0"/>
                <a:cs typeface="Arial" panose="020B0604020202020204" pitchFamily="34" charset="0"/>
              </a:rPr>
              <a:t>It is important to have a </a:t>
            </a:r>
            <a:r>
              <a:rPr lang="en-GB" b="1" i="1" dirty="0">
                <a:latin typeface="Arial" panose="020B0604020202020204" pitchFamily="34" charset="0"/>
                <a:ea typeface="ADLaM Display" panose="02010000000000000000" pitchFamily="2" charset="0"/>
                <a:cs typeface="Arial" panose="020B0604020202020204" pitchFamily="34" charset="0"/>
              </a:rPr>
              <a:t>broad understanding </a:t>
            </a:r>
            <a:r>
              <a:rPr lang="en-GB" dirty="0">
                <a:latin typeface="Arial" panose="020B0604020202020204" pitchFamily="34" charset="0"/>
                <a:ea typeface="ADLaM Display" panose="02010000000000000000" pitchFamily="2" charset="0"/>
                <a:cs typeface="Arial" panose="020B0604020202020204" pitchFamily="34" charset="0"/>
              </a:rPr>
              <a:t>of health care and social issues which affect services and professionals working for the NHS. One way of raising your awareness is to </a:t>
            </a:r>
            <a:r>
              <a:rPr lang="en-GB" b="1" i="1" dirty="0">
                <a:latin typeface="Arial" panose="020B0604020202020204" pitchFamily="34" charset="0"/>
                <a:ea typeface="ADLaM Display" panose="02010000000000000000" pitchFamily="2" charset="0"/>
                <a:cs typeface="Arial" panose="020B0604020202020204" pitchFamily="34" charset="0"/>
              </a:rPr>
              <a:t>prepare you before your course </a:t>
            </a:r>
            <a:r>
              <a:rPr lang="en-GB" dirty="0">
                <a:latin typeface="Arial" panose="020B0604020202020204" pitchFamily="34" charset="0"/>
                <a:ea typeface="ADLaM Display" panose="02010000000000000000" pitchFamily="2" charset="0"/>
                <a:cs typeface="Arial" panose="020B0604020202020204" pitchFamily="34" charset="0"/>
              </a:rPr>
              <a:t>starts with summer learning using different forms of media.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dirty="0">
                <a:latin typeface="Arial" panose="020B0604020202020204" pitchFamily="34" charset="0"/>
                <a:ea typeface="ADLaM Display" panose="02010000000000000000" pitchFamily="2" charset="0"/>
                <a:cs typeface="Arial" panose="020B0604020202020204" pitchFamily="34" charset="0"/>
              </a:rPr>
              <a:t>Your task is to pick…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dirty="0">
                <a:latin typeface="Arial" panose="020B0604020202020204" pitchFamily="34" charset="0"/>
                <a:ea typeface="ADLaM Display" panose="02010000000000000000" pitchFamily="2" charset="0"/>
                <a:cs typeface="Arial" panose="020B0604020202020204" pitchFamily="34" charset="0"/>
              </a:rPr>
              <a:t>➢ 2 Films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dirty="0">
                <a:latin typeface="Arial" panose="020B0604020202020204" pitchFamily="34" charset="0"/>
                <a:ea typeface="ADLaM Display" panose="02010000000000000000" pitchFamily="2" charset="0"/>
                <a:cs typeface="Arial" panose="020B0604020202020204" pitchFamily="34" charset="0"/>
              </a:rPr>
              <a:t>➢ 1 Book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dirty="0">
                <a:latin typeface="Arial" panose="020B0604020202020204" pitchFamily="34" charset="0"/>
                <a:ea typeface="ADLaM Display" panose="02010000000000000000" pitchFamily="2" charset="0"/>
                <a:cs typeface="Arial" panose="020B0604020202020204" pitchFamily="34" charset="0"/>
              </a:rPr>
              <a:t>➢ 2 Documentaries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dirty="0">
                <a:latin typeface="Arial" panose="020B0604020202020204" pitchFamily="34" charset="0"/>
                <a:ea typeface="ADLaM Display" panose="02010000000000000000" pitchFamily="2" charset="0"/>
                <a:cs typeface="Arial" panose="020B0604020202020204" pitchFamily="34" charset="0"/>
              </a:rPr>
              <a:t>You are then tasked with writing a report which is to be a minimum of half an A4 page with the following title: </a:t>
            </a:r>
            <a:r>
              <a:rPr lang="en-GB" b="1" dirty="0">
                <a:latin typeface="Arial" panose="020B0604020202020204" pitchFamily="34" charset="0"/>
                <a:ea typeface="ADLaM Display" panose="02010000000000000000" pitchFamily="2" charset="0"/>
                <a:cs typeface="Arial" panose="020B0604020202020204" pitchFamily="34" charset="0"/>
              </a:rPr>
              <a:t>‘Discuss the issues </a:t>
            </a:r>
            <a:r>
              <a:rPr lang="en-GB" i="1" dirty="0">
                <a:latin typeface="Arial" panose="020B0604020202020204" pitchFamily="34" charset="0"/>
                <a:ea typeface="ADLaM Display" panose="02010000000000000000" pitchFamily="2" charset="0"/>
                <a:cs typeface="Arial" panose="020B0604020202020204" pitchFamily="34" charset="0"/>
              </a:rPr>
              <a:t>[in the film/book or documentary]</a:t>
            </a:r>
            <a:r>
              <a:rPr lang="en-GB" b="1" dirty="0">
                <a:latin typeface="Arial" panose="020B0604020202020204" pitchFamily="34" charset="0"/>
                <a:ea typeface="ADLaM Display" panose="02010000000000000000" pitchFamily="2" charset="0"/>
                <a:cs typeface="Arial" panose="020B0604020202020204" pitchFamily="34" charset="0"/>
              </a:rPr>
              <a:t> and impact on health care provision’ </a:t>
            </a:r>
            <a:endParaRPr lang="en-GB" sz="300" b="1" dirty="0">
              <a:latin typeface="Arial" panose="020B0604020202020204" pitchFamily="34" charset="0"/>
              <a:ea typeface="ADLaM Display" panose="02010000000000000000" pitchFamily="2" charset="0"/>
              <a:cs typeface="Arial" panose="020B0604020202020204" pitchFamily="34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GB" dirty="0">
                <a:latin typeface="Arial" panose="020B0604020202020204" pitchFamily="34" charset="0"/>
                <a:ea typeface="ADLaM Display" panose="02010000000000000000" pitchFamily="2" charset="0"/>
                <a:cs typeface="Arial" panose="020B0604020202020204" pitchFamily="34" charset="0"/>
              </a:rPr>
              <a:t>You must watch or read using examples on the previous slides or another media resource relevant to your learning.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dirty="0">
                <a:latin typeface="Arial" panose="020B0604020202020204" pitchFamily="34" charset="0"/>
                <a:ea typeface="ADLaM Display" panose="02010000000000000000" pitchFamily="2" charset="0"/>
                <a:cs typeface="Arial" panose="020B0604020202020204" pitchFamily="34" charset="0"/>
              </a:rPr>
              <a:t>Consider the following:</a:t>
            </a:r>
          </a:p>
          <a:p>
            <a:pPr>
              <a:lnSpc>
                <a:spcPct val="120000"/>
              </a:lnSpc>
            </a:pPr>
            <a:r>
              <a:rPr lang="en-GB" dirty="0">
                <a:latin typeface="Arial" panose="020B0604020202020204" pitchFamily="34" charset="0"/>
                <a:ea typeface="ADLaM Display" panose="02010000000000000000" pitchFamily="2" charset="0"/>
                <a:cs typeface="Arial" panose="020B0604020202020204" pitchFamily="34" charset="0"/>
              </a:rPr>
              <a:t> What issues, if any, are being raised in the stimulus? E.g. dementia </a:t>
            </a:r>
          </a:p>
          <a:p>
            <a:pPr>
              <a:lnSpc>
                <a:spcPct val="120000"/>
              </a:lnSpc>
            </a:pPr>
            <a:r>
              <a:rPr lang="en-GB" dirty="0">
                <a:latin typeface="Arial" panose="020B0604020202020204" pitchFamily="34" charset="0"/>
                <a:ea typeface="ADLaM Display" panose="02010000000000000000" pitchFamily="2" charset="0"/>
                <a:cs typeface="Arial" panose="020B0604020202020204" pitchFamily="34" charset="0"/>
              </a:rPr>
              <a:t> How does the stimulus present health?  E.g. care for people with dementia</a:t>
            </a:r>
          </a:p>
          <a:p>
            <a:pPr>
              <a:lnSpc>
                <a:spcPct val="120000"/>
              </a:lnSpc>
            </a:pPr>
            <a:r>
              <a:rPr lang="en-GB" dirty="0">
                <a:latin typeface="Arial" panose="020B0604020202020204" pitchFamily="34" charset="0"/>
                <a:ea typeface="ADLaM Display" panose="02010000000000000000" pitchFamily="2" charset="0"/>
                <a:cs typeface="Arial" panose="020B0604020202020204" pitchFamily="34" charset="0"/>
              </a:rPr>
              <a:t>Explain why the topic of the media source is relevant to your learning and whether you think it is helpful and why?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dirty="0">
                <a:latin typeface="Arial" panose="020B0604020202020204" pitchFamily="34" charset="0"/>
                <a:ea typeface="ADLaM Display" panose="02010000000000000000" pitchFamily="2" charset="0"/>
                <a:cs typeface="Arial" panose="020B0604020202020204" pitchFamily="34" charset="0"/>
              </a:rPr>
              <a:t>This list is NOT exhaustive there may be other questions/ideas you wish to consider as you watch or read – it would be lovely to share with us all.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ED6C861-885A-4B47-ABC7-AEDCFE708D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97ACC-EB3C-4466-A41B-F6CC006DF8B4}" type="slidenum">
              <a:rPr lang="en-GB" smtClean="0"/>
              <a:t>8</a:t>
            </a:fld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CF0A338-A0A2-45C7-A6E2-6E1C62F0393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4112791" y="127355"/>
            <a:ext cx="2578522" cy="1453795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52BC0639-4A93-4517-B1F8-DCCD41E14258}"/>
              </a:ext>
            </a:extLst>
          </p:cNvPr>
          <p:cNvCxnSpPr/>
          <p:nvPr/>
        </p:nvCxnSpPr>
        <p:spPr>
          <a:xfrm>
            <a:off x="145734" y="7349490"/>
            <a:ext cx="6524626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>
            <a:extLst>
              <a:ext uri="{FF2B5EF4-FFF2-40B4-BE49-F238E27FC236}">
                <a16:creationId xmlns:a16="http://schemas.microsoft.com/office/drawing/2014/main" id="{BCF23BEE-DD4C-9ECD-02F2-F0965BEF3E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7141" y="7448550"/>
            <a:ext cx="1172770" cy="33382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DD67BB42-D4A1-8E0C-C0DE-557176B5BCE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7141" y="7880695"/>
            <a:ext cx="1365479" cy="14411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12E2ECBD-6B61-8D0C-81E4-4A691F8B7EC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89452" y="7448550"/>
            <a:ext cx="1437595" cy="14291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D544EA3B-6B52-3F10-699F-CBBA7E3E09F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59430" y="8163100"/>
            <a:ext cx="1543050" cy="14307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25E6041-2319-A511-81A5-179969749B6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12375" y="7448550"/>
            <a:ext cx="2176213" cy="13241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574289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>
            <a:extLst>
              <a:ext uri="{FF2B5EF4-FFF2-40B4-BE49-F238E27FC236}">
                <a16:creationId xmlns:a16="http://schemas.microsoft.com/office/drawing/2014/main" id="{BE298731-B464-4A85-AD65-D223763930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598" y="242774"/>
            <a:ext cx="6460069" cy="144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572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000" b="1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Learning Log </a:t>
            </a:r>
          </a:p>
          <a:p>
            <a:pPr marL="0" marR="0" lvl="0" indent="4572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endParaRPr lang="en-GB" altLang="en-US" sz="1050" dirty="0">
              <a:latin typeface="+mj-lt"/>
            </a:endParaRPr>
          </a:p>
          <a:p>
            <a:pPr marL="93663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Record here any additional reading/viewing you are undertaking in order to show what you have been completing in order to prepare you for the course.</a:t>
            </a:r>
          </a:p>
          <a:p>
            <a:pPr marL="93663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Use the reading list on the previous slides you have been given for guidance on what you could you watch/read/research</a:t>
            </a:r>
            <a:endParaRPr kumimoji="0" lang="en-GB" altLang="en-US" sz="7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6179FAC8-AE4D-4487-B5BC-C9796EBD946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45049"/>
              </p:ext>
            </p:extLst>
          </p:nvPr>
        </p:nvGraphicFramePr>
        <p:xfrm>
          <a:off x="311940" y="1863200"/>
          <a:ext cx="6234115" cy="69904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95775">
                  <a:extLst>
                    <a:ext uri="{9D8B030D-6E8A-4147-A177-3AD203B41FA5}">
                      <a16:colId xmlns:a16="http://schemas.microsoft.com/office/drawing/2014/main" val="1300930751"/>
                    </a:ext>
                  </a:extLst>
                </a:gridCol>
                <a:gridCol w="1285400">
                  <a:extLst>
                    <a:ext uri="{9D8B030D-6E8A-4147-A177-3AD203B41FA5}">
                      <a16:colId xmlns:a16="http://schemas.microsoft.com/office/drawing/2014/main" val="1753929736"/>
                    </a:ext>
                  </a:extLst>
                </a:gridCol>
                <a:gridCol w="2181175">
                  <a:extLst>
                    <a:ext uri="{9D8B030D-6E8A-4147-A177-3AD203B41FA5}">
                      <a16:colId xmlns:a16="http://schemas.microsoft.com/office/drawing/2014/main" val="179360856"/>
                    </a:ext>
                  </a:extLst>
                </a:gridCol>
                <a:gridCol w="1871765">
                  <a:extLst>
                    <a:ext uri="{9D8B030D-6E8A-4147-A177-3AD203B41FA5}">
                      <a16:colId xmlns:a16="http://schemas.microsoft.com/office/drawing/2014/main" val="3570117000"/>
                    </a:ext>
                  </a:extLst>
                </a:gridCol>
              </a:tblGrid>
              <a:tr h="450112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latin typeface="Century Gothic" panose="020B0502020202020204" pitchFamily="34" charset="0"/>
                        </a:rPr>
                        <a:t>Date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latin typeface="Century Gothic" panose="020B0502020202020204" pitchFamily="34" charset="0"/>
                        </a:rPr>
                        <a:t>Title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latin typeface="Century Gothic" panose="020B0502020202020204" pitchFamily="34" charset="0"/>
                        </a:rPr>
                        <a:t>Summary of content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latin typeface="Century Gothic" panose="020B0502020202020204" pitchFamily="34" charset="0"/>
                        </a:rPr>
                        <a:t>My thoughts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03067426"/>
                  </a:ext>
                </a:extLst>
              </a:tr>
              <a:tr h="8175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84637592"/>
                  </a:ext>
                </a:extLst>
              </a:tr>
              <a:tr h="8175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87670172"/>
                  </a:ext>
                </a:extLst>
              </a:tr>
              <a:tr h="8175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74263061"/>
                  </a:ext>
                </a:extLst>
              </a:tr>
              <a:tr h="8175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301332"/>
                  </a:ext>
                </a:extLst>
              </a:tr>
              <a:tr h="8175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0451909"/>
                  </a:ext>
                </a:extLst>
              </a:tr>
              <a:tr h="8175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52031749"/>
                  </a:ext>
                </a:extLst>
              </a:tr>
              <a:tr h="8175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1103042"/>
                  </a:ext>
                </a:extLst>
              </a:tr>
              <a:tr h="8175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84658065"/>
                  </a:ext>
                </a:extLst>
              </a:tr>
            </a:tbl>
          </a:graphicData>
        </a:graphic>
      </p:graphicFrame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145120E-C450-4818-B43E-4D44E4A431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97ACC-EB3C-4466-A41B-F6CC006DF8B4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49401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9ABF14F-5920-C0B2-E142-A8EC632DCC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9667" y="-252436"/>
            <a:ext cx="4404361" cy="176318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09330" y="1272209"/>
            <a:ext cx="6639339" cy="4770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latin typeface="Century Gothic" panose="020B0502020202020204" pitchFamily="34" charset="0"/>
              </a:rPr>
              <a:t>Task: </a:t>
            </a:r>
            <a:r>
              <a:rPr lang="en-GB" sz="1200" dirty="0">
                <a:latin typeface="Century Gothic" panose="020B0502020202020204" pitchFamily="34" charset="0"/>
              </a:rPr>
              <a:t>Research and define the following words which are words you will need to use correctly. Then, end column summarise the term visually to help you remember it</a:t>
            </a:r>
            <a:r>
              <a:rPr lang="en-GB" sz="1200" dirty="0"/>
              <a:t>.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1015454"/>
              </p:ext>
            </p:extLst>
          </p:nvPr>
        </p:nvGraphicFramePr>
        <p:xfrm>
          <a:off x="355599" y="1846081"/>
          <a:ext cx="6146799" cy="73353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52875">
                  <a:extLst>
                    <a:ext uri="{9D8B030D-6E8A-4147-A177-3AD203B41FA5}">
                      <a16:colId xmlns:a16="http://schemas.microsoft.com/office/drawing/2014/main" val="4230499068"/>
                    </a:ext>
                  </a:extLst>
                </a:gridCol>
                <a:gridCol w="3222326">
                  <a:extLst>
                    <a:ext uri="{9D8B030D-6E8A-4147-A177-3AD203B41FA5}">
                      <a16:colId xmlns:a16="http://schemas.microsoft.com/office/drawing/2014/main" val="4098062936"/>
                    </a:ext>
                  </a:extLst>
                </a:gridCol>
                <a:gridCol w="1371598">
                  <a:extLst>
                    <a:ext uri="{9D8B030D-6E8A-4147-A177-3AD203B41FA5}">
                      <a16:colId xmlns:a16="http://schemas.microsoft.com/office/drawing/2014/main" val="1352746463"/>
                    </a:ext>
                  </a:extLst>
                </a:gridCol>
              </a:tblGrid>
              <a:tr h="300529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Century Gothic" panose="020B0502020202020204" pitchFamily="34" charset="0"/>
                        </a:rPr>
                        <a:t>Term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Century Gothic" panose="020B0502020202020204" pitchFamily="34" charset="0"/>
                        </a:rPr>
                        <a:t>Definition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latin typeface="Century Gothic" panose="020B0502020202020204" pitchFamily="34" charset="0"/>
                        </a:rPr>
                        <a:t>Pic/image/draw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9577045"/>
                  </a:ext>
                </a:extLst>
              </a:tr>
              <a:tr h="781643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entury Gothic" panose="020B0502020202020204" pitchFamily="34" charset="0"/>
                        </a:rPr>
                        <a:t>Adolescence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487915"/>
                  </a:ext>
                </a:extLst>
              </a:tr>
              <a:tr h="781643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entury Gothic" panose="020B0502020202020204" pitchFamily="34" charset="0"/>
                        </a:rPr>
                        <a:t>Advocate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04193445"/>
                  </a:ext>
                </a:extLst>
              </a:tr>
              <a:tr h="781643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entury Gothic" panose="020B0502020202020204" pitchFamily="34" charset="0"/>
                        </a:rPr>
                        <a:t>Attachment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09015055"/>
                  </a:ext>
                </a:extLst>
              </a:tr>
              <a:tr h="781643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entury Gothic" panose="020B0502020202020204" pitchFamily="34" charset="0"/>
                        </a:rPr>
                        <a:t>Care package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05835539"/>
                  </a:ext>
                </a:extLst>
              </a:tr>
              <a:tr h="781643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entury Gothic" panose="020B0502020202020204" pitchFamily="34" charset="0"/>
                        </a:rPr>
                        <a:t>Safeguarding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60651910"/>
                  </a:ext>
                </a:extLst>
              </a:tr>
              <a:tr h="781643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entury Gothic" panose="020B0502020202020204" pitchFamily="34" charset="0"/>
                        </a:rPr>
                        <a:t>Discrimination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99787311"/>
                  </a:ext>
                </a:extLst>
              </a:tr>
              <a:tr h="781643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entury Gothic" panose="020B0502020202020204" pitchFamily="34" charset="0"/>
                        </a:rPr>
                        <a:t>Diversity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28823345"/>
                  </a:ext>
                </a:extLst>
              </a:tr>
              <a:tr h="781643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entury Gothic" panose="020B0502020202020204" pitchFamily="34" charset="0"/>
                        </a:rPr>
                        <a:t>Empathy 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07914247"/>
                  </a:ext>
                </a:extLst>
              </a:tr>
              <a:tr h="781643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entury Gothic" panose="020B0502020202020204" pitchFamily="34" charset="0"/>
                        </a:rPr>
                        <a:t>Ethical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10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48356941"/>
                  </a:ext>
                </a:extLst>
              </a:tr>
            </a:tbl>
          </a:graphicData>
        </a:graphic>
      </p:graphicFrame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E5A111D-064E-4CE6-B74E-ABF7503E14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97ACC-EB3C-4466-A41B-F6CC006DF8B4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92950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1724675"/>
              </p:ext>
            </p:extLst>
          </p:nvPr>
        </p:nvGraphicFramePr>
        <p:xfrm>
          <a:off x="471486" y="1232453"/>
          <a:ext cx="5915027" cy="783888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04160">
                  <a:extLst>
                    <a:ext uri="{9D8B030D-6E8A-4147-A177-3AD203B41FA5}">
                      <a16:colId xmlns:a16="http://schemas.microsoft.com/office/drawing/2014/main" val="4230499068"/>
                    </a:ext>
                  </a:extLst>
                </a:gridCol>
                <a:gridCol w="2948754">
                  <a:extLst>
                    <a:ext uri="{9D8B030D-6E8A-4147-A177-3AD203B41FA5}">
                      <a16:colId xmlns:a16="http://schemas.microsoft.com/office/drawing/2014/main" val="4098062936"/>
                    </a:ext>
                  </a:extLst>
                </a:gridCol>
                <a:gridCol w="1662113">
                  <a:extLst>
                    <a:ext uri="{9D8B030D-6E8A-4147-A177-3AD203B41FA5}">
                      <a16:colId xmlns:a16="http://schemas.microsoft.com/office/drawing/2014/main" val="1352746463"/>
                    </a:ext>
                  </a:extLst>
                </a:gridCol>
              </a:tblGrid>
              <a:tr h="326926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Century Gothic" panose="020B0502020202020204" pitchFamily="34" charset="0"/>
                        </a:rPr>
                        <a:t>Term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Century Gothic" panose="020B0502020202020204" pitchFamily="34" charset="0"/>
                        </a:rPr>
                        <a:t>Definition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latin typeface="Century Gothic" panose="020B0502020202020204" pitchFamily="34" charset="0"/>
                        </a:rPr>
                        <a:t>Pic/image/draw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9577045"/>
                  </a:ext>
                </a:extLst>
              </a:tr>
              <a:tr h="834662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entury Gothic" panose="020B0502020202020204" pitchFamily="34" charset="0"/>
                        </a:rPr>
                        <a:t>Person-centred care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487915"/>
                  </a:ext>
                </a:extLst>
              </a:tr>
              <a:tr h="834662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entury Gothic" panose="020B0502020202020204" pitchFamily="34" charset="0"/>
                        </a:rPr>
                        <a:t>Care values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04193445"/>
                  </a:ext>
                </a:extLst>
              </a:tr>
              <a:tr h="834662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entury Gothic" panose="020B0502020202020204" pitchFamily="34" charset="0"/>
                        </a:rPr>
                        <a:t>Holistic Approach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09015055"/>
                  </a:ext>
                </a:extLst>
              </a:tr>
              <a:tr h="834662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entury Gothic" panose="020B0502020202020204" pitchFamily="34" charset="0"/>
                        </a:rPr>
                        <a:t>Multi-disciplinary team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05835539"/>
                  </a:ext>
                </a:extLst>
              </a:tr>
              <a:tr h="834662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entury Gothic" panose="020B0502020202020204" pitchFamily="34" charset="0"/>
                        </a:rPr>
                        <a:t>Physiology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60651910"/>
                  </a:ext>
                </a:extLst>
              </a:tr>
              <a:tr h="834662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entury Gothic" panose="020B0502020202020204" pitchFamily="34" charset="0"/>
                        </a:rPr>
                        <a:t>Health and care legislation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71158902"/>
                  </a:ext>
                </a:extLst>
              </a:tr>
              <a:tr h="834662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entury Gothic" panose="020B0502020202020204" pitchFamily="34" charset="0"/>
                        </a:rPr>
                        <a:t>Risk Assessment 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99787311"/>
                  </a:ext>
                </a:extLst>
              </a:tr>
              <a:tr h="834662">
                <a:tc>
                  <a:txBody>
                    <a:bodyPr/>
                    <a:lstStyle/>
                    <a:p>
                      <a:pPr algn="ctr"/>
                      <a:r>
                        <a:rPr lang="en-GB" sz="1300" dirty="0">
                          <a:latin typeface="Century Gothic" panose="020B0502020202020204" pitchFamily="34" charset="0"/>
                        </a:rPr>
                        <a:t> Meeting people’s needs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28823345"/>
                  </a:ext>
                </a:extLst>
              </a:tr>
              <a:tr h="834662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entury Gothic" panose="020B0502020202020204" pitchFamily="34" charset="0"/>
                        </a:rPr>
                        <a:t>Self-Esteem 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48356941"/>
                  </a:ext>
                </a:extLst>
              </a:tr>
            </a:tbl>
          </a:graphicData>
        </a:graphic>
      </p:graphicFrame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98D3217-0EA7-4DE8-B5F9-3A6D515D27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97ACC-EB3C-4466-A41B-F6CC006DF8B4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17274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E13EA4C7-375E-463E-8179-A436DD729646}"/>
              </a:ext>
            </a:extLst>
          </p:cNvPr>
          <p:cNvSpPr/>
          <p:nvPr/>
        </p:nvSpPr>
        <p:spPr>
          <a:xfrm>
            <a:off x="195369" y="407709"/>
            <a:ext cx="6599884" cy="2654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125" dirty="0">
                <a:solidFill>
                  <a:schemeClr val="accent1"/>
                </a:solidFill>
                <a:latin typeface="Century Gothic" panose="020B0502020202020204" pitchFamily="34" charset="0"/>
              </a:rPr>
              <a:t>Research a list of Health and Social Care jobs/ medical terms for each letter of the alphabet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88E94BD-AE6C-498D-8D68-4E81BD8A5C9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4216"/>
          <a:stretch/>
        </p:blipFill>
        <p:spPr>
          <a:xfrm>
            <a:off x="1561144" y="803539"/>
            <a:ext cx="3744118" cy="251039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BE99DC2-FDD2-444A-A39A-14EF01EEC9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00782">
            <a:off x="5194292" y="890906"/>
            <a:ext cx="1207352" cy="124301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6F84E4D-A090-43AC-81B4-51135C3838B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2915"/>
          <a:stretch/>
        </p:blipFill>
        <p:spPr>
          <a:xfrm rot="907080">
            <a:off x="5079194" y="2073478"/>
            <a:ext cx="1239564" cy="154677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0DF70E8-66B1-4335-A5D7-4EB22F55EE7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6357" r="2741" b="6522"/>
          <a:stretch/>
        </p:blipFill>
        <p:spPr>
          <a:xfrm rot="21196387">
            <a:off x="439296" y="818131"/>
            <a:ext cx="1202014" cy="144186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72621B6-1399-4032-96E1-792C2E1E8F93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6768" r="25976"/>
          <a:stretch/>
        </p:blipFill>
        <p:spPr>
          <a:xfrm rot="21055313">
            <a:off x="493259" y="2316959"/>
            <a:ext cx="1094088" cy="143314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35B4501-FC0F-49CB-A1B6-FD5FF2F089E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7050" y="752694"/>
            <a:ext cx="6111965" cy="333581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5BCED7E-6F4A-4A80-84FD-60129E5CA76C}"/>
              </a:ext>
            </a:extLst>
          </p:cNvPr>
          <p:cNvSpPr txBox="1"/>
          <p:nvPr/>
        </p:nvSpPr>
        <p:spPr>
          <a:xfrm>
            <a:off x="306870" y="4139356"/>
            <a:ext cx="6376881" cy="5693866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r>
              <a:rPr lang="en-GB" sz="2800" b="1" dirty="0">
                <a:latin typeface="Century Gothic" panose="020B0502020202020204" pitchFamily="34" charset="0"/>
              </a:rPr>
              <a:t>A</a:t>
            </a:r>
          </a:p>
          <a:p>
            <a:r>
              <a:rPr lang="en-GB" sz="2800" b="1" dirty="0">
                <a:latin typeface="Century Gothic" panose="020B0502020202020204" pitchFamily="34" charset="0"/>
              </a:rPr>
              <a:t>B</a:t>
            </a:r>
          </a:p>
          <a:p>
            <a:r>
              <a:rPr lang="en-GB" sz="2800" b="1" dirty="0">
                <a:latin typeface="Century Gothic" panose="020B0502020202020204" pitchFamily="34" charset="0"/>
              </a:rPr>
              <a:t>C</a:t>
            </a:r>
          </a:p>
          <a:p>
            <a:r>
              <a:rPr lang="en-GB" sz="2800" b="1" dirty="0">
                <a:latin typeface="Century Gothic" panose="020B0502020202020204" pitchFamily="34" charset="0"/>
              </a:rPr>
              <a:t>D</a:t>
            </a:r>
          </a:p>
          <a:p>
            <a:r>
              <a:rPr lang="en-GB" sz="2800" b="1" dirty="0">
                <a:latin typeface="Century Gothic" panose="020B0502020202020204" pitchFamily="34" charset="0"/>
              </a:rPr>
              <a:t>E</a:t>
            </a:r>
          </a:p>
          <a:p>
            <a:r>
              <a:rPr lang="en-GB" sz="2800" b="1" dirty="0">
                <a:latin typeface="Century Gothic" panose="020B0502020202020204" pitchFamily="34" charset="0"/>
              </a:rPr>
              <a:t>F</a:t>
            </a:r>
          </a:p>
          <a:p>
            <a:r>
              <a:rPr lang="en-GB" sz="2800" b="1" dirty="0">
                <a:latin typeface="Century Gothic" panose="020B0502020202020204" pitchFamily="34" charset="0"/>
              </a:rPr>
              <a:t>G</a:t>
            </a:r>
          </a:p>
          <a:p>
            <a:r>
              <a:rPr lang="en-GB" sz="2800" b="1" dirty="0">
                <a:latin typeface="Century Gothic" panose="020B0502020202020204" pitchFamily="34" charset="0"/>
              </a:rPr>
              <a:t>H</a:t>
            </a:r>
          </a:p>
          <a:p>
            <a:r>
              <a:rPr lang="en-GB" sz="2800" b="1" dirty="0">
                <a:latin typeface="Century Gothic" panose="020B0502020202020204" pitchFamily="34" charset="0"/>
              </a:rPr>
              <a:t>I</a:t>
            </a:r>
          </a:p>
          <a:p>
            <a:r>
              <a:rPr lang="en-GB" sz="2800" b="1" dirty="0">
                <a:latin typeface="Century Gothic" panose="020B0502020202020204" pitchFamily="34" charset="0"/>
              </a:rPr>
              <a:t>J</a:t>
            </a:r>
          </a:p>
          <a:p>
            <a:r>
              <a:rPr lang="en-GB" sz="2800" b="1" dirty="0">
                <a:latin typeface="Century Gothic" panose="020B0502020202020204" pitchFamily="34" charset="0"/>
              </a:rPr>
              <a:t>K</a:t>
            </a:r>
          </a:p>
          <a:p>
            <a:r>
              <a:rPr lang="en-GB" sz="2800" b="1" dirty="0">
                <a:latin typeface="Century Gothic" panose="020B0502020202020204" pitchFamily="34" charset="0"/>
              </a:rPr>
              <a:t>L</a:t>
            </a:r>
          </a:p>
          <a:p>
            <a:r>
              <a:rPr lang="en-GB" sz="2800" b="1" dirty="0">
                <a:latin typeface="Century Gothic" panose="020B0502020202020204" pitchFamily="34" charset="0"/>
              </a:rPr>
              <a:t>M</a:t>
            </a:r>
          </a:p>
          <a:p>
            <a:r>
              <a:rPr lang="en-GB" sz="2800" b="1" dirty="0">
                <a:latin typeface="Century Gothic" panose="020B0502020202020204" pitchFamily="34" charset="0"/>
              </a:rPr>
              <a:t>N</a:t>
            </a:r>
          </a:p>
          <a:p>
            <a:r>
              <a:rPr lang="en-GB" sz="2800" b="1" dirty="0">
                <a:latin typeface="Century Gothic" panose="020B0502020202020204" pitchFamily="34" charset="0"/>
              </a:rPr>
              <a:t>O</a:t>
            </a:r>
          </a:p>
          <a:p>
            <a:r>
              <a:rPr lang="en-GB" sz="2800" b="1" dirty="0">
                <a:latin typeface="Century Gothic" panose="020B0502020202020204" pitchFamily="34" charset="0"/>
              </a:rPr>
              <a:t>P</a:t>
            </a:r>
          </a:p>
          <a:p>
            <a:r>
              <a:rPr lang="en-GB" sz="2800" b="1" dirty="0">
                <a:latin typeface="Century Gothic" panose="020B0502020202020204" pitchFamily="34" charset="0"/>
              </a:rPr>
              <a:t>Q</a:t>
            </a:r>
          </a:p>
          <a:p>
            <a:r>
              <a:rPr lang="en-GB" sz="2800" b="1" dirty="0">
                <a:latin typeface="Century Gothic" panose="020B0502020202020204" pitchFamily="34" charset="0"/>
              </a:rPr>
              <a:t>R</a:t>
            </a:r>
          </a:p>
          <a:p>
            <a:r>
              <a:rPr lang="en-GB" sz="2800" b="1" dirty="0">
                <a:latin typeface="Century Gothic" panose="020B0502020202020204" pitchFamily="34" charset="0"/>
              </a:rPr>
              <a:t>S</a:t>
            </a:r>
          </a:p>
          <a:p>
            <a:r>
              <a:rPr lang="en-GB" sz="2800" b="1" dirty="0">
                <a:latin typeface="Century Gothic" panose="020B0502020202020204" pitchFamily="34" charset="0"/>
              </a:rPr>
              <a:t>T</a:t>
            </a:r>
          </a:p>
          <a:p>
            <a:r>
              <a:rPr lang="en-GB" sz="2800" b="1" dirty="0">
                <a:latin typeface="Century Gothic" panose="020B0502020202020204" pitchFamily="34" charset="0"/>
              </a:rPr>
              <a:t>U</a:t>
            </a:r>
          </a:p>
          <a:p>
            <a:r>
              <a:rPr lang="en-GB" sz="2800" b="1" dirty="0">
                <a:latin typeface="Century Gothic" panose="020B0502020202020204" pitchFamily="34" charset="0"/>
              </a:rPr>
              <a:t>V</a:t>
            </a:r>
          </a:p>
          <a:p>
            <a:r>
              <a:rPr lang="en-GB" sz="2800" b="1" dirty="0">
                <a:latin typeface="Century Gothic" panose="020B0502020202020204" pitchFamily="34" charset="0"/>
              </a:rPr>
              <a:t>W</a:t>
            </a:r>
          </a:p>
          <a:p>
            <a:r>
              <a:rPr lang="en-GB" sz="2800" b="1" dirty="0">
                <a:latin typeface="Century Gothic" panose="020B0502020202020204" pitchFamily="34" charset="0"/>
              </a:rPr>
              <a:t>X</a:t>
            </a:r>
          </a:p>
          <a:p>
            <a:r>
              <a:rPr lang="en-GB" sz="2800" b="1" dirty="0">
                <a:latin typeface="Century Gothic" panose="020B0502020202020204" pitchFamily="34" charset="0"/>
              </a:rPr>
              <a:t>Y</a:t>
            </a:r>
          </a:p>
          <a:p>
            <a:r>
              <a:rPr lang="en-GB" sz="2800" b="1" dirty="0">
                <a:latin typeface="Century Gothic" panose="020B0502020202020204" pitchFamily="34" charset="0"/>
              </a:rPr>
              <a:t>Z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72D47329-51B3-4F4B-A868-7F2CC0B8AA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97ACC-EB3C-4466-A41B-F6CC006DF8B4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10773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C09A285-A7CF-4141-993F-166C099095A8}"/>
              </a:ext>
            </a:extLst>
          </p:cNvPr>
          <p:cNvSpPr txBox="1"/>
          <p:nvPr/>
        </p:nvSpPr>
        <p:spPr>
          <a:xfrm>
            <a:off x="612250" y="529078"/>
            <a:ext cx="544664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Jumble" panose="02000503000000020004" pitchFamily="2" charset="0"/>
              </a:rPr>
              <a:t>An information leaflet task</a:t>
            </a:r>
          </a:p>
          <a:p>
            <a:pPr algn="ctr"/>
            <a:r>
              <a:rPr lang="en-GB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Jumble" panose="02000503000000020004" pitchFamily="2" charset="0"/>
              </a:rPr>
              <a:t>Choose one of the below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6B79E71-E4A6-4C20-A76F-D79C67E5A4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97ACC-EB3C-4466-A41B-F6CC006DF8B4}" type="slidenum">
              <a:rPr lang="en-GB" smtClean="0"/>
              <a:t>13</a:t>
            </a:fld>
            <a:endParaRPr lang="en-GB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0FD79A8-D5B1-FD29-7691-CD6EF637ABA3}"/>
              </a:ext>
            </a:extLst>
          </p:cNvPr>
          <p:cNvSpPr txBox="1"/>
          <p:nvPr/>
        </p:nvSpPr>
        <p:spPr>
          <a:xfrm>
            <a:off x="763325" y="1496168"/>
            <a:ext cx="5295569" cy="36163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en-GB" b="1" dirty="0">
              <a:latin typeface="Century Gothic" panose="020B0502020202020204" pitchFamily="34" charset="0"/>
            </a:endParaRPr>
          </a:p>
          <a:p>
            <a:r>
              <a:rPr lang="en-GB" b="1" dirty="0">
                <a:latin typeface="Century Gothic" panose="020B0502020202020204" pitchFamily="34" charset="0"/>
              </a:rPr>
              <a:t>Research the government recommendations for the below lifestyle factors and produce and educational information leaflet;</a:t>
            </a:r>
          </a:p>
          <a:p>
            <a:endParaRPr lang="en-GB" sz="1300" b="1" dirty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latin typeface="Century Gothic" panose="020B0502020202020204" pitchFamily="34" charset="0"/>
              </a:rPr>
              <a:t>Alcohol units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latin typeface="Century Gothic" panose="020B0502020202020204" pitchFamily="34" charset="0"/>
              </a:rPr>
              <a:t>Exercise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latin typeface="Century Gothic" panose="020B0502020202020204" pitchFamily="34" charset="0"/>
              </a:rPr>
              <a:t>Hydration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latin typeface="Century Gothic" panose="020B0502020202020204" pitchFamily="34" charset="0"/>
              </a:rPr>
              <a:t>Nutritional diet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latin typeface="Century Gothic" panose="020B0502020202020204" pitchFamily="34" charset="0"/>
              </a:rPr>
              <a:t>Sleep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latin typeface="Century Gothic" panose="020B0502020202020204" pitchFamily="34" charset="0"/>
              </a:rPr>
              <a:t>Smoking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latin typeface="Century Gothic" panose="020B0502020202020204" pitchFamily="34" charset="0"/>
              </a:rPr>
              <a:t>Prescription and illegal drugs</a:t>
            </a:r>
          </a:p>
          <a:p>
            <a:endParaRPr lang="en-GB" b="1" dirty="0">
              <a:solidFill>
                <a:schemeClr val="accent5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C065E6F-452D-6D09-EC09-09BBCF34D72C}"/>
              </a:ext>
            </a:extLst>
          </p:cNvPr>
          <p:cNvSpPr txBox="1"/>
          <p:nvPr/>
        </p:nvSpPr>
        <p:spPr>
          <a:xfrm>
            <a:off x="781215" y="5715808"/>
            <a:ext cx="5295569" cy="286232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en-GB" b="1" dirty="0">
              <a:solidFill>
                <a:schemeClr val="accent5">
                  <a:lumMod val="75000"/>
                </a:schemeClr>
              </a:solidFill>
              <a:latin typeface="+mj-lt"/>
            </a:endParaRPr>
          </a:p>
          <a:p>
            <a:r>
              <a:rPr lang="en-GB" b="1" dirty="0">
                <a:solidFill>
                  <a:schemeClr val="accent5">
                    <a:lumMod val="75000"/>
                  </a:schemeClr>
                </a:solidFill>
                <a:latin typeface="+mj-lt"/>
              </a:rPr>
              <a:t>Research different techniques to manage stress, worries and anxieties and produce an educational leaflet;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accent5">
                    <a:lumMod val="75000"/>
                  </a:schemeClr>
                </a:solidFill>
                <a:latin typeface="+mj-lt"/>
              </a:rPr>
              <a:t>Grounding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accent5">
                    <a:lumMod val="75000"/>
                  </a:schemeClr>
                </a:solidFill>
                <a:latin typeface="+mj-lt"/>
              </a:rPr>
              <a:t>Breathing exercises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accent5">
                    <a:lumMod val="75000"/>
                  </a:schemeClr>
                </a:solidFill>
                <a:latin typeface="+mj-lt"/>
              </a:rPr>
              <a:t>Me time and saying no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accent5">
                    <a:lumMod val="75000"/>
                  </a:schemeClr>
                </a:solidFill>
                <a:latin typeface="+mj-lt"/>
              </a:rPr>
              <a:t>Meditation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accent5">
                    <a:lumMod val="75000"/>
                  </a:schemeClr>
                </a:solidFill>
                <a:latin typeface="+mj-lt"/>
              </a:rPr>
              <a:t>Avoid unhealthy habits</a:t>
            </a:r>
          </a:p>
          <a:p>
            <a:endParaRPr lang="en-GB" b="1" dirty="0">
              <a:solidFill>
                <a:schemeClr val="accent5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01186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863ABDBA-B510-412F-A422-0A752976E4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4699647"/>
              </p:ext>
            </p:extLst>
          </p:nvPr>
        </p:nvGraphicFramePr>
        <p:xfrm>
          <a:off x="533525" y="2311142"/>
          <a:ext cx="5380939" cy="51133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41126">
                  <a:extLst>
                    <a:ext uri="{9D8B030D-6E8A-4147-A177-3AD203B41FA5}">
                      <a16:colId xmlns:a16="http://schemas.microsoft.com/office/drawing/2014/main" val="447869063"/>
                    </a:ext>
                  </a:extLst>
                </a:gridCol>
                <a:gridCol w="1820689">
                  <a:extLst>
                    <a:ext uri="{9D8B030D-6E8A-4147-A177-3AD203B41FA5}">
                      <a16:colId xmlns:a16="http://schemas.microsoft.com/office/drawing/2014/main" val="2618298920"/>
                    </a:ext>
                  </a:extLst>
                </a:gridCol>
                <a:gridCol w="2019124">
                  <a:extLst>
                    <a:ext uri="{9D8B030D-6E8A-4147-A177-3AD203B41FA5}">
                      <a16:colId xmlns:a16="http://schemas.microsoft.com/office/drawing/2014/main" val="3460663714"/>
                    </a:ext>
                  </a:extLst>
                </a:gridCol>
              </a:tblGrid>
              <a:tr h="638478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accent1"/>
                          </a:solidFill>
                          <a:latin typeface="Century Gothic" panose="020B0502020202020204" pitchFamily="34" charset="0"/>
                        </a:rPr>
                        <a:t>Job Role</a:t>
                      </a:r>
                    </a:p>
                  </a:txBody>
                  <a:tcPr marL="51435" marR="51435" marT="25718" marB="2571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Definition</a:t>
                      </a:r>
                    </a:p>
                  </a:txBody>
                  <a:tcPr marL="51435" marR="51435" marT="25718" marB="25718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Roles and Responsibilities</a:t>
                      </a:r>
                    </a:p>
                  </a:txBody>
                  <a:tcPr marL="51435" marR="51435" marT="25718" marB="25718" anchor="ctr"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35699887"/>
                  </a:ext>
                </a:extLst>
              </a:tr>
              <a:tr h="745809">
                <a:tc>
                  <a:txBody>
                    <a:bodyPr/>
                    <a:lstStyle/>
                    <a:p>
                      <a:pPr algn="l"/>
                      <a:r>
                        <a:rPr lang="en-GB" sz="1600" b="1" dirty="0">
                          <a:solidFill>
                            <a:schemeClr val="accent1"/>
                          </a:solidFill>
                          <a:latin typeface="Century Gothic" panose="020B0502020202020204" pitchFamily="34" charset="0"/>
                        </a:rPr>
                        <a:t>District</a:t>
                      </a:r>
                      <a:r>
                        <a:rPr lang="en-GB" sz="1600" b="1" baseline="0" dirty="0">
                          <a:solidFill>
                            <a:schemeClr val="accent1"/>
                          </a:solidFill>
                          <a:latin typeface="Century Gothic" panose="020B0502020202020204" pitchFamily="34" charset="0"/>
                        </a:rPr>
                        <a:t> Nurse</a:t>
                      </a:r>
                      <a:endParaRPr lang="en-GB" sz="1600" b="1" dirty="0">
                        <a:solidFill>
                          <a:schemeClr val="accent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51435" marR="51435" marT="25718" marB="25718" anchor="ctr">
                    <a:solidFill>
                      <a:srgbClr val="FFE5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latin typeface="Century Gothic" panose="020B0502020202020204" pitchFamily="34" charset="0"/>
                      </a:endParaRPr>
                    </a:p>
                    <a:p>
                      <a:endParaRPr lang="en-GB" sz="1500" dirty="0">
                        <a:latin typeface="Century Gothic" panose="020B0502020202020204" pitchFamily="34" charset="0"/>
                      </a:endParaRPr>
                    </a:p>
                    <a:p>
                      <a:endParaRPr lang="en-GB" sz="1500" dirty="0">
                        <a:latin typeface="Century Gothic" panose="020B0502020202020204" pitchFamily="34" charset="0"/>
                      </a:endParaRPr>
                    </a:p>
                  </a:txBody>
                  <a:tcPr marL="51435" marR="51435" marT="25718" marB="25718"/>
                </a:tc>
                <a:tc>
                  <a:txBody>
                    <a:bodyPr/>
                    <a:lstStyle/>
                    <a:p>
                      <a:endParaRPr lang="en-GB" sz="1500">
                        <a:latin typeface="Century Gothic" panose="020B0502020202020204" pitchFamily="34" charset="0"/>
                      </a:endParaRPr>
                    </a:p>
                  </a:txBody>
                  <a:tcPr marL="51435" marR="51435" marT="25718" marB="25718"/>
                </a:tc>
                <a:extLst>
                  <a:ext uri="{0D108BD9-81ED-4DB2-BD59-A6C34878D82A}">
                    <a16:rowId xmlns:a16="http://schemas.microsoft.com/office/drawing/2014/main" val="2102771267"/>
                  </a:ext>
                </a:extLst>
              </a:tr>
              <a:tr h="745809">
                <a:tc>
                  <a:txBody>
                    <a:bodyPr/>
                    <a:lstStyle/>
                    <a:p>
                      <a:pPr algn="l"/>
                      <a:r>
                        <a:rPr lang="en-GB" sz="1600" b="1" dirty="0">
                          <a:solidFill>
                            <a:schemeClr val="accent1"/>
                          </a:solidFill>
                          <a:latin typeface="Century Gothic" panose="020B0502020202020204" pitchFamily="34" charset="0"/>
                        </a:rPr>
                        <a:t>Auxiliary Nurse</a:t>
                      </a:r>
                    </a:p>
                  </a:txBody>
                  <a:tcPr marL="51435" marR="51435" marT="25718" marB="25718" anchor="ctr">
                    <a:solidFill>
                      <a:srgbClr val="FFE5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latin typeface="Century Gothic" panose="020B0502020202020204" pitchFamily="34" charset="0"/>
                      </a:endParaRPr>
                    </a:p>
                    <a:p>
                      <a:endParaRPr lang="en-GB" sz="1500" dirty="0">
                        <a:latin typeface="Century Gothic" panose="020B0502020202020204" pitchFamily="34" charset="0"/>
                      </a:endParaRPr>
                    </a:p>
                    <a:p>
                      <a:endParaRPr lang="en-GB" sz="1500" dirty="0">
                        <a:latin typeface="Century Gothic" panose="020B0502020202020204" pitchFamily="34" charset="0"/>
                      </a:endParaRPr>
                    </a:p>
                  </a:txBody>
                  <a:tcPr marL="51435" marR="51435" marT="25718" marB="25718"/>
                </a:tc>
                <a:tc>
                  <a:txBody>
                    <a:bodyPr/>
                    <a:lstStyle/>
                    <a:p>
                      <a:endParaRPr lang="en-GB" sz="1500">
                        <a:latin typeface="Century Gothic" panose="020B0502020202020204" pitchFamily="34" charset="0"/>
                      </a:endParaRPr>
                    </a:p>
                  </a:txBody>
                  <a:tcPr marL="51435" marR="51435" marT="25718" marB="25718"/>
                </a:tc>
                <a:extLst>
                  <a:ext uri="{0D108BD9-81ED-4DB2-BD59-A6C34878D82A}">
                    <a16:rowId xmlns:a16="http://schemas.microsoft.com/office/drawing/2014/main" val="92292221"/>
                  </a:ext>
                </a:extLst>
              </a:tr>
              <a:tr h="745809">
                <a:tc>
                  <a:txBody>
                    <a:bodyPr/>
                    <a:lstStyle/>
                    <a:p>
                      <a:pPr algn="l"/>
                      <a:r>
                        <a:rPr lang="en-GB" sz="1600" b="1" dirty="0">
                          <a:solidFill>
                            <a:schemeClr val="accent1"/>
                          </a:solidFill>
                          <a:latin typeface="Century Gothic" panose="020B0502020202020204" pitchFamily="34" charset="0"/>
                        </a:rPr>
                        <a:t>Palliative Care</a:t>
                      </a:r>
                    </a:p>
                  </a:txBody>
                  <a:tcPr marL="51435" marR="51435" marT="25718" marB="25718" anchor="ctr">
                    <a:solidFill>
                      <a:srgbClr val="FFE5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latin typeface="Century Gothic" panose="020B0502020202020204" pitchFamily="34" charset="0"/>
                      </a:endParaRPr>
                    </a:p>
                    <a:p>
                      <a:endParaRPr lang="en-GB" sz="1500" dirty="0">
                        <a:latin typeface="Century Gothic" panose="020B0502020202020204" pitchFamily="34" charset="0"/>
                      </a:endParaRPr>
                    </a:p>
                    <a:p>
                      <a:endParaRPr lang="en-GB" sz="1500" dirty="0">
                        <a:latin typeface="Century Gothic" panose="020B0502020202020204" pitchFamily="34" charset="0"/>
                      </a:endParaRPr>
                    </a:p>
                  </a:txBody>
                  <a:tcPr marL="51435" marR="51435" marT="25718" marB="25718"/>
                </a:tc>
                <a:tc>
                  <a:txBody>
                    <a:bodyPr/>
                    <a:lstStyle/>
                    <a:p>
                      <a:endParaRPr lang="en-GB" sz="1500">
                        <a:latin typeface="Century Gothic" panose="020B0502020202020204" pitchFamily="34" charset="0"/>
                      </a:endParaRPr>
                    </a:p>
                  </a:txBody>
                  <a:tcPr marL="51435" marR="51435" marT="25718" marB="25718"/>
                </a:tc>
                <a:extLst>
                  <a:ext uri="{0D108BD9-81ED-4DB2-BD59-A6C34878D82A}">
                    <a16:rowId xmlns:a16="http://schemas.microsoft.com/office/drawing/2014/main" val="1162155035"/>
                  </a:ext>
                </a:extLst>
              </a:tr>
              <a:tr h="745809">
                <a:tc>
                  <a:txBody>
                    <a:bodyPr/>
                    <a:lstStyle/>
                    <a:p>
                      <a:pPr algn="l"/>
                      <a:r>
                        <a:rPr lang="en-GB" sz="1400" b="1" dirty="0">
                          <a:solidFill>
                            <a:schemeClr val="accent1"/>
                          </a:solidFill>
                          <a:latin typeface="Century Gothic" panose="020B0502020202020204" pitchFamily="34" charset="0"/>
                        </a:rPr>
                        <a:t>Phlebotomist</a:t>
                      </a:r>
                    </a:p>
                  </a:txBody>
                  <a:tcPr marL="51435" marR="51435" marT="25718" marB="25718" anchor="ctr">
                    <a:solidFill>
                      <a:srgbClr val="FFE5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latin typeface="Century Gothic" panose="020B0502020202020204" pitchFamily="34" charset="0"/>
                      </a:endParaRPr>
                    </a:p>
                    <a:p>
                      <a:endParaRPr lang="en-GB" sz="1500" dirty="0">
                        <a:latin typeface="Century Gothic" panose="020B0502020202020204" pitchFamily="34" charset="0"/>
                      </a:endParaRPr>
                    </a:p>
                    <a:p>
                      <a:endParaRPr lang="en-GB" sz="1500" dirty="0">
                        <a:latin typeface="Century Gothic" panose="020B0502020202020204" pitchFamily="34" charset="0"/>
                      </a:endParaRPr>
                    </a:p>
                  </a:txBody>
                  <a:tcPr marL="51435" marR="51435" marT="25718" marB="25718"/>
                </a:tc>
                <a:tc>
                  <a:txBody>
                    <a:bodyPr/>
                    <a:lstStyle/>
                    <a:p>
                      <a:endParaRPr lang="en-GB" sz="1500">
                        <a:latin typeface="Century Gothic" panose="020B0502020202020204" pitchFamily="34" charset="0"/>
                      </a:endParaRPr>
                    </a:p>
                  </a:txBody>
                  <a:tcPr marL="51435" marR="51435" marT="25718" marB="25718"/>
                </a:tc>
                <a:extLst>
                  <a:ext uri="{0D108BD9-81ED-4DB2-BD59-A6C34878D82A}">
                    <a16:rowId xmlns:a16="http://schemas.microsoft.com/office/drawing/2014/main" val="3536022447"/>
                  </a:ext>
                </a:extLst>
              </a:tr>
              <a:tr h="745809">
                <a:tc>
                  <a:txBody>
                    <a:bodyPr/>
                    <a:lstStyle/>
                    <a:p>
                      <a:pPr algn="l"/>
                      <a:r>
                        <a:rPr lang="en-GB" sz="1600" b="1" dirty="0">
                          <a:solidFill>
                            <a:schemeClr val="accent1"/>
                          </a:solidFill>
                          <a:latin typeface="Century Gothic" panose="020B0502020202020204" pitchFamily="34" charset="0"/>
                        </a:rPr>
                        <a:t>Domiciliary Carer</a:t>
                      </a:r>
                    </a:p>
                  </a:txBody>
                  <a:tcPr marL="51435" marR="51435" marT="25718" marB="25718" anchor="ctr">
                    <a:solidFill>
                      <a:srgbClr val="FFE5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latin typeface="Century Gothic" panose="020B0502020202020204" pitchFamily="34" charset="0"/>
                      </a:endParaRPr>
                    </a:p>
                    <a:p>
                      <a:endParaRPr lang="en-GB" sz="1500" dirty="0">
                        <a:latin typeface="Century Gothic" panose="020B0502020202020204" pitchFamily="34" charset="0"/>
                      </a:endParaRPr>
                    </a:p>
                    <a:p>
                      <a:endParaRPr lang="en-GB" sz="1500" dirty="0">
                        <a:latin typeface="Century Gothic" panose="020B0502020202020204" pitchFamily="34" charset="0"/>
                      </a:endParaRPr>
                    </a:p>
                  </a:txBody>
                  <a:tcPr marL="51435" marR="51435" marT="25718" marB="25718"/>
                </a:tc>
                <a:tc>
                  <a:txBody>
                    <a:bodyPr/>
                    <a:lstStyle/>
                    <a:p>
                      <a:endParaRPr lang="en-GB" sz="1500" dirty="0">
                        <a:latin typeface="Century Gothic" panose="020B0502020202020204" pitchFamily="34" charset="0"/>
                      </a:endParaRPr>
                    </a:p>
                  </a:txBody>
                  <a:tcPr marL="51435" marR="51435" marT="25718" marB="25718"/>
                </a:tc>
                <a:extLst>
                  <a:ext uri="{0D108BD9-81ED-4DB2-BD59-A6C34878D82A}">
                    <a16:rowId xmlns:a16="http://schemas.microsoft.com/office/drawing/2014/main" val="3667620449"/>
                  </a:ext>
                </a:extLst>
              </a:tr>
              <a:tr h="745809">
                <a:tc>
                  <a:txBody>
                    <a:bodyPr/>
                    <a:lstStyle/>
                    <a:p>
                      <a:pPr algn="l"/>
                      <a:r>
                        <a:rPr lang="en-GB" sz="1600" b="1" dirty="0">
                          <a:solidFill>
                            <a:schemeClr val="accent1"/>
                          </a:solidFill>
                          <a:latin typeface="Century Gothic" panose="020B0502020202020204" pitchFamily="34" charset="0"/>
                        </a:rPr>
                        <a:t>Neonatal nurse</a:t>
                      </a:r>
                    </a:p>
                  </a:txBody>
                  <a:tcPr marL="51435" marR="51435" marT="25718" marB="25718" anchor="ctr">
                    <a:solidFill>
                      <a:srgbClr val="FFE5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>
                        <a:latin typeface="Century Gothic" panose="020B0502020202020204" pitchFamily="34" charset="0"/>
                      </a:endParaRPr>
                    </a:p>
                    <a:p>
                      <a:endParaRPr lang="en-GB" sz="1500" dirty="0">
                        <a:latin typeface="Century Gothic" panose="020B0502020202020204" pitchFamily="34" charset="0"/>
                      </a:endParaRPr>
                    </a:p>
                    <a:p>
                      <a:endParaRPr lang="en-GB" sz="1500" dirty="0">
                        <a:latin typeface="Century Gothic" panose="020B0502020202020204" pitchFamily="34" charset="0"/>
                      </a:endParaRPr>
                    </a:p>
                  </a:txBody>
                  <a:tcPr marL="51435" marR="51435" marT="25718" marB="25718"/>
                </a:tc>
                <a:tc>
                  <a:txBody>
                    <a:bodyPr/>
                    <a:lstStyle/>
                    <a:p>
                      <a:endParaRPr lang="en-GB" sz="1500" dirty="0">
                        <a:latin typeface="Century Gothic" panose="020B0502020202020204" pitchFamily="34" charset="0"/>
                      </a:endParaRPr>
                    </a:p>
                  </a:txBody>
                  <a:tcPr marL="51435" marR="51435" marT="25718" marB="25718"/>
                </a:tc>
                <a:extLst>
                  <a:ext uri="{0D108BD9-81ED-4DB2-BD59-A6C34878D82A}">
                    <a16:rowId xmlns:a16="http://schemas.microsoft.com/office/drawing/2014/main" val="1557041977"/>
                  </a:ext>
                </a:extLst>
              </a:tr>
            </a:tbl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05006C12-0907-4AB3-882C-E7140F5C1B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2779" y="7650600"/>
            <a:ext cx="3399869" cy="1878668"/>
          </a:xfrm>
          <a:prstGeom prst="rect">
            <a:avLst/>
          </a:prstGeom>
        </p:spPr>
      </p:pic>
      <p:sp>
        <p:nvSpPr>
          <p:cNvPr id="5" name="Subtitle 2">
            <a:extLst>
              <a:ext uri="{FF2B5EF4-FFF2-40B4-BE49-F238E27FC236}">
                <a16:creationId xmlns:a16="http://schemas.microsoft.com/office/drawing/2014/main" id="{2C827578-B41D-4D63-8915-7C2BFD40AC07}"/>
              </a:ext>
            </a:extLst>
          </p:cNvPr>
          <p:cNvSpPr txBox="1">
            <a:spLocks/>
          </p:cNvSpPr>
          <p:nvPr/>
        </p:nvSpPr>
        <p:spPr>
          <a:xfrm>
            <a:off x="770964" y="916915"/>
            <a:ext cx="5143500" cy="52322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400" dirty="0">
                <a:latin typeface="Century Gothic" panose="020B0502020202020204" pitchFamily="34" charset="0"/>
              </a:rPr>
              <a:t>What does it mean when people talk about being ‘on the front line’?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D9340BD-D34C-48BA-A2C1-482231D2B3E8}"/>
              </a:ext>
            </a:extLst>
          </p:cNvPr>
          <p:cNvSpPr txBox="1"/>
          <p:nvPr/>
        </p:nvSpPr>
        <p:spPr>
          <a:xfrm>
            <a:off x="2364440" y="609138"/>
            <a:ext cx="21291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400" dirty="0">
                <a:latin typeface="Century Gothic" panose="020B0502020202020204" pitchFamily="34" charset="0"/>
              </a:rPr>
              <a:t>On ‘</a:t>
            </a:r>
            <a:r>
              <a:rPr lang="en-GB" sz="1400" dirty="0">
                <a:solidFill>
                  <a:schemeClr val="accent1"/>
                </a:solidFill>
                <a:latin typeface="Century Gothic" panose="020B0502020202020204" pitchFamily="34" charset="0"/>
              </a:rPr>
              <a:t>The front line</a:t>
            </a:r>
            <a:r>
              <a:rPr lang="en-GB" sz="1400" dirty="0">
                <a:latin typeface="Century Gothic" panose="020B0502020202020204" pitchFamily="34" charset="0"/>
              </a:rPr>
              <a:t>’…….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B3DE5A-014B-465A-92EB-CD3638A3FDE9}"/>
              </a:ext>
            </a:extLst>
          </p:cNvPr>
          <p:cNvSpPr/>
          <p:nvPr/>
        </p:nvSpPr>
        <p:spPr>
          <a:xfrm>
            <a:off x="1072792" y="1382600"/>
            <a:ext cx="471240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7156" indent="-257156" algn="ctr">
              <a:buFont typeface="Arial" panose="020B0604020202020204" pitchFamily="34" charset="0"/>
              <a:buChar char="•"/>
            </a:pPr>
            <a:r>
              <a:rPr lang="en-GB" sz="1400" dirty="0">
                <a:latin typeface="Century Gothic" panose="020B0502020202020204" pitchFamily="34" charset="0"/>
              </a:rPr>
              <a:t>What does it mean when people talk about multidisciplinary teamwork?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079E1F-2187-4A8A-9F43-929F8C6391DA}"/>
              </a:ext>
            </a:extLst>
          </p:cNvPr>
          <p:cNvSpPr/>
          <p:nvPr/>
        </p:nvSpPr>
        <p:spPr>
          <a:xfrm>
            <a:off x="160928" y="139867"/>
            <a:ext cx="6536141" cy="1956817"/>
          </a:xfrm>
          <a:prstGeom prst="rect">
            <a:avLst/>
          </a:prstGeom>
          <a:noFill/>
          <a:ln w="76200"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13" dirty="0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8BE6DA8C-3DCB-EC34-8C3C-4317BB4E8F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Resources &gt; https://www.tes.com/teaching-resources/shop/HSCresources 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F170C16-069E-420D-93A7-BFEB98B98B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97ACC-EB3C-4466-A41B-F6CC006DF8B4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65636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2-Point Star 4">
            <a:extLst>
              <a:ext uri="{FF2B5EF4-FFF2-40B4-BE49-F238E27FC236}">
                <a16:creationId xmlns:a16="http://schemas.microsoft.com/office/drawing/2014/main" id="{8BA12546-4386-421F-BBBA-64EC67640E8B}"/>
              </a:ext>
            </a:extLst>
          </p:cNvPr>
          <p:cNvSpPr/>
          <p:nvPr/>
        </p:nvSpPr>
        <p:spPr>
          <a:xfrm>
            <a:off x="497204" y="1774912"/>
            <a:ext cx="1978001" cy="1901738"/>
          </a:xfrm>
          <a:prstGeom prst="star12">
            <a:avLst/>
          </a:prstGeom>
          <a:solidFill>
            <a:schemeClr val="bg1"/>
          </a:solidFill>
          <a:ln>
            <a:solidFill>
              <a:srgbClr val="FF00FF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  <a:latin typeface="Century Gothic" panose="020B0502020202020204" pitchFamily="34" charset="0"/>
              </a:rPr>
              <a:t>A district nurse will only work with the elderly.</a:t>
            </a:r>
          </a:p>
        </p:txBody>
      </p:sp>
      <p:sp>
        <p:nvSpPr>
          <p:cNvPr id="5" name="12-Point Star 5">
            <a:extLst>
              <a:ext uri="{FF2B5EF4-FFF2-40B4-BE49-F238E27FC236}">
                <a16:creationId xmlns:a16="http://schemas.microsoft.com/office/drawing/2014/main" id="{EEFF70ED-25BA-4183-91A3-04DC0EC13475}"/>
              </a:ext>
            </a:extLst>
          </p:cNvPr>
          <p:cNvSpPr/>
          <p:nvPr/>
        </p:nvSpPr>
        <p:spPr>
          <a:xfrm>
            <a:off x="4234890" y="7235563"/>
            <a:ext cx="2432609" cy="1848514"/>
          </a:xfrm>
          <a:prstGeom prst="star12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  <a:latin typeface="Century Gothic" panose="020B0502020202020204" pitchFamily="34" charset="0"/>
              </a:rPr>
              <a:t>Auxiliary nurses help support other nurses to do their roles. </a:t>
            </a:r>
          </a:p>
        </p:txBody>
      </p:sp>
      <p:sp>
        <p:nvSpPr>
          <p:cNvPr id="6" name="12-Point Star 6">
            <a:extLst>
              <a:ext uri="{FF2B5EF4-FFF2-40B4-BE49-F238E27FC236}">
                <a16:creationId xmlns:a16="http://schemas.microsoft.com/office/drawing/2014/main" id="{A1E4ED57-51A1-4957-89E3-F2F17990C843}"/>
              </a:ext>
            </a:extLst>
          </p:cNvPr>
          <p:cNvSpPr/>
          <p:nvPr/>
        </p:nvSpPr>
        <p:spPr>
          <a:xfrm>
            <a:off x="3428999" y="1426164"/>
            <a:ext cx="2564990" cy="2250486"/>
          </a:xfrm>
          <a:prstGeom prst="star12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  <a:latin typeface="Century Gothic" panose="020B0502020202020204" pitchFamily="34" charset="0"/>
              </a:rPr>
              <a:t>A palliative care nurse will get involved with everyone who gets coronavirus.</a:t>
            </a:r>
          </a:p>
        </p:txBody>
      </p:sp>
      <p:sp>
        <p:nvSpPr>
          <p:cNvPr id="7" name="12-Point Star 7">
            <a:extLst>
              <a:ext uri="{FF2B5EF4-FFF2-40B4-BE49-F238E27FC236}">
                <a16:creationId xmlns:a16="http://schemas.microsoft.com/office/drawing/2014/main" id="{20C6F292-3773-4B83-B097-CEFCD9193A1E}"/>
              </a:ext>
            </a:extLst>
          </p:cNvPr>
          <p:cNvSpPr/>
          <p:nvPr/>
        </p:nvSpPr>
        <p:spPr>
          <a:xfrm>
            <a:off x="594108" y="7429011"/>
            <a:ext cx="2834891" cy="1899162"/>
          </a:xfrm>
          <a:prstGeom prst="star12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  <a:latin typeface="Century Gothic" panose="020B0502020202020204" pitchFamily="34" charset="0"/>
              </a:rPr>
              <a:t>Only phlebotomists are allowed to take blood.</a:t>
            </a:r>
          </a:p>
        </p:txBody>
      </p:sp>
      <p:sp>
        <p:nvSpPr>
          <p:cNvPr id="8" name="12-Point Star 8">
            <a:extLst>
              <a:ext uri="{FF2B5EF4-FFF2-40B4-BE49-F238E27FC236}">
                <a16:creationId xmlns:a16="http://schemas.microsoft.com/office/drawing/2014/main" id="{E3F668E9-B8D6-4594-9DD1-E01E040D4E36}"/>
              </a:ext>
            </a:extLst>
          </p:cNvPr>
          <p:cNvSpPr/>
          <p:nvPr/>
        </p:nvSpPr>
        <p:spPr>
          <a:xfrm>
            <a:off x="3924301" y="4248150"/>
            <a:ext cx="2190458" cy="1848515"/>
          </a:xfrm>
          <a:prstGeom prst="star12">
            <a:avLst/>
          </a:prstGeom>
          <a:solidFill>
            <a:schemeClr val="bg1"/>
          </a:solidFill>
          <a:ln>
            <a:solidFill>
              <a:srgbClr val="FFFF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  <a:latin typeface="Century Gothic" panose="020B0502020202020204" pitchFamily="34" charset="0"/>
              </a:rPr>
              <a:t>Domiciliary carers provide care in the home. </a:t>
            </a:r>
          </a:p>
        </p:txBody>
      </p:sp>
      <p:sp>
        <p:nvSpPr>
          <p:cNvPr id="9" name="12-Point Star 9">
            <a:extLst>
              <a:ext uri="{FF2B5EF4-FFF2-40B4-BE49-F238E27FC236}">
                <a16:creationId xmlns:a16="http://schemas.microsoft.com/office/drawing/2014/main" id="{7046C188-C75B-4488-9541-60161DB0C1E1}"/>
              </a:ext>
            </a:extLst>
          </p:cNvPr>
          <p:cNvSpPr/>
          <p:nvPr/>
        </p:nvSpPr>
        <p:spPr>
          <a:xfrm>
            <a:off x="247650" y="4435152"/>
            <a:ext cx="2872187" cy="2403797"/>
          </a:xfrm>
          <a:prstGeom prst="star12">
            <a:avLst/>
          </a:prstGeom>
          <a:solidFill>
            <a:schemeClr val="bg1"/>
          </a:solidFill>
          <a:ln>
            <a:solidFill>
              <a:srgbClr val="66FF33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Century Gothic" panose="020B0502020202020204" pitchFamily="34" charset="0"/>
              </a:rPr>
              <a:t>A midwife works with babies and children up to 5 years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C116C8B-457D-48A6-A0E2-00DD6F0B7CE2}"/>
              </a:ext>
            </a:extLst>
          </p:cNvPr>
          <p:cNvSpPr/>
          <p:nvPr/>
        </p:nvSpPr>
        <p:spPr>
          <a:xfrm>
            <a:off x="2089751" y="203759"/>
            <a:ext cx="2145139" cy="4385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25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True or False?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AF044D9-BB1D-43EC-9F79-D6D984412A1B}"/>
              </a:ext>
            </a:extLst>
          </p:cNvPr>
          <p:cNvSpPr txBox="1"/>
          <p:nvPr/>
        </p:nvSpPr>
        <p:spPr>
          <a:xfrm>
            <a:off x="497204" y="642341"/>
            <a:ext cx="58635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accent5">
                    <a:lumMod val="75000"/>
                  </a:schemeClr>
                </a:solidFill>
                <a:latin typeface="Century Gothic" panose="020B0502020202020204" pitchFamily="34" charset="0"/>
              </a:rPr>
              <a:t>Colour code the statements in order to show if they are true or false. </a:t>
            </a:r>
          </a:p>
          <a:p>
            <a:r>
              <a:rPr lang="en-GB" dirty="0"/>
              <a:t>		</a:t>
            </a:r>
            <a:r>
              <a:rPr lang="en-GB" b="1" dirty="0">
                <a:solidFill>
                  <a:schemeClr val="accent5">
                    <a:lumMod val="75000"/>
                  </a:schemeClr>
                </a:solidFill>
                <a:latin typeface="Century Gothic" panose="020B0502020202020204" pitchFamily="34" charset="0"/>
              </a:rPr>
              <a:t>True</a:t>
            </a:r>
            <a:r>
              <a:rPr lang="en-GB" dirty="0">
                <a:latin typeface="Century Gothic" panose="020B0502020202020204" pitchFamily="34" charset="0"/>
              </a:rPr>
              <a:t>	</a:t>
            </a:r>
            <a:r>
              <a:rPr lang="en-GB" dirty="0"/>
              <a:t>			</a:t>
            </a:r>
            <a:r>
              <a:rPr lang="en-GB" b="1" dirty="0">
                <a:solidFill>
                  <a:schemeClr val="accent5">
                    <a:lumMod val="75000"/>
                  </a:schemeClr>
                </a:solidFill>
                <a:latin typeface="Century Gothic" panose="020B0502020202020204" pitchFamily="34" charset="0"/>
              </a:rPr>
              <a:t>False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4DE1C12-8BE0-48F2-9CF1-38D85A1AE9EB}"/>
              </a:ext>
            </a:extLst>
          </p:cNvPr>
          <p:cNvSpPr/>
          <p:nvPr/>
        </p:nvSpPr>
        <p:spPr>
          <a:xfrm>
            <a:off x="2182359" y="1565671"/>
            <a:ext cx="476250" cy="32742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F19D761-41F0-4957-A562-3A59968AC951}"/>
              </a:ext>
            </a:extLst>
          </p:cNvPr>
          <p:cNvSpPr/>
          <p:nvPr/>
        </p:nvSpPr>
        <p:spPr>
          <a:xfrm>
            <a:off x="3399473" y="1238250"/>
            <a:ext cx="476250" cy="32742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7E5295E8-1F1E-401A-8F08-49814F4878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97ACC-EB3C-4466-A41B-F6CC006DF8B4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2205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8160001-91D3-7827-1C0E-A3F05B90AB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2508" y="8093159"/>
            <a:ext cx="1554369" cy="181284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D007D50-8E2D-4E99-9BB5-7032D3D6D5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350" y="489777"/>
            <a:ext cx="6591300" cy="794634"/>
          </a:xfrm>
        </p:spPr>
        <p:txBody>
          <a:bodyPr>
            <a:normAutofit/>
          </a:bodyPr>
          <a:lstStyle/>
          <a:p>
            <a:pPr algn="ctr"/>
            <a:r>
              <a:rPr lang="en-GB" b="1" u="sng" dirty="0">
                <a:latin typeface="Century Gothic" panose="020B0502020202020204" pitchFamily="34" charset="0"/>
              </a:rPr>
              <a:t>Passport to Sixth Form</a:t>
            </a:r>
            <a:br>
              <a:rPr lang="en-GB" b="1" u="sng" dirty="0">
                <a:latin typeface="Century Gothic" panose="020B0502020202020204" pitchFamily="34" charset="0"/>
              </a:rPr>
            </a:br>
            <a:r>
              <a:rPr lang="en-GB" b="1" u="sng" dirty="0">
                <a:latin typeface="Century Gothic" panose="020B0502020202020204" pitchFamily="34" charset="0"/>
              </a:rPr>
              <a:t>Check list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EF2017-0925-4E40-9236-EAD29750AA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6734" y="1573211"/>
            <a:ext cx="6179779" cy="799839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1500" dirty="0"/>
          </a:p>
          <a:p>
            <a:pPr marL="0" indent="0">
              <a:buNone/>
            </a:pPr>
            <a:r>
              <a:rPr lang="en-GB" sz="1500" b="1" dirty="0">
                <a:latin typeface="Arial" panose="020B0604020202020204" pitchFamily="34" charset="0"/>
                <a:cs typeface="Arial" panose="020B0604020202020204" pitchFamily="34" charset="0"/>
              </a:rPr>
              <a:t>Use this list to make sure you have everything you need to hand in in September in order to start your AAQ Health &amp; Social Care course. </a:t>
            </a:r>
          </a:p>
          <a:p>
            <a:pPr marL="0" indent="0">
              <a:buNone/>
            </a:pPr>
            <a:r>
              <a:rPr lang="en-GB" sz="1500" b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804863" indent="0">
              <a:buNone/>
            </a:pPr>
            <a:r>
              <a:rPr lang="en-GB" sz="1500" b="1" dirty="0">
                <a:latin typeface="Arial" panose="020B0604020202020204" pitchFamily="34" charset="0"/>
                <a:cs typeface="Arial" panose="020B0604020202020204" pitchFamily="34" charset="0"/>
              </a:rPr>
              <a:t>Report/review on your chosen film, documentary and book in the media, page 7.</a:t>
            </a:r>
          </a:p>
          <a:p>
            <a:pPr marL="804863" indent="0">
              <a:buNone/>
            </a:pPr>
            <a:endParaRPr lang="en-GB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4863" indent="0">
              <a:buNone/>
            </a:pPr>
            <a:r>
              <a:rPr lang="en-GB" sz="1500" b="1" dirty="0">
                <a:latin typeface="Arial" panose="020B0604020202020204" pitchFamily="34" charset="0"/>
                <a:cs typeface="Arial" panose="020B0604020202020204" pitchFamily="34" charset="0"/>
              </a:rPr>
              <a:t>Complete at least a minimum of 5 sections of the learning log, page 9.</a:t>
            </a:r>
          </a:p>
          <a:p>
            <a:pPr marL="804863" indent="0">
              <a:buNone/>
            </a:pPr>
            <a:endParaRPr lang="en-GB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4863" indent="0">
              <a:buNone/>
            </a:pPr>
            <a:r>
              <a:rPr lang="en-GB" sz="1500" b="1" dirty="0">
                <a:latin typeface="Arial" panose="020B0604020202020204" pitchFamily="34" charset="0"/>
                <a:cs typeface="Arial" panose="020B0604020202020204" pitchFamily="34" charset="0"/>
              </a:rPr>
              <a:t>Completed glossary of key terms, page 10-11.</a:t>
            </a:r>
          </a:p>
          <a:p>
            <a:pPr marL="804863" indent="0">
              <a:buNone/>
            </a:pPr>
            <a:endParaRPr lang="en-GB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4863" indent="0">
              <a:buNone/>
            </a:pPr>
            <a:r>
              <a:rPr lang="en-GB" sz="1500" b="1" dirty="0">
                <a:latin typeface="Arial" panose="020B0604020202020204" pitchFamily="34" charset="0"/>
                <a:cs typeface="Arial" panose="020B0604020202020204" pitchFamily="34" charset="0"/>
              </a:rPr>
              <a:t>Filled in A-Z of Health and Social Care, page 12.</a:t>
            </a:r>
          </a:p>
          <a:p>
            <a:pPr marL="804863" indent="0">
              <a:buNone/>
            </a:pPr>
            <a:endParaRPr lang="en-GB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4863" indent="0">
              <a:buNone/>
            </a:pPr>
            <a:endParaRPr lang="en-GB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4863" indent="0">
              <a:buNone/>
            </a:pPr>
            <a:r>
              <a:rPr lang="en-GB" sz="1500" b="1" dirty="0">
                <a:latin typeface="Arial" panose="020B0604020202020204" pitchFamily="34" charset="0"/>
                <a:cs typeface="Arial" panose="020B0604020202020204" pitchFamily="34" charset="0"/>
              </a:rPr>
              <a:t>Information leaflet</a:t>
            </a:r>
          </a:p>
          <a:p>
            <a:pPr marL="804863" indent="0">
              <a:buNone/>
            </a:pPr>
            <a:endParaRPr lang="en-GB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4863" indent="0">
              <a:buNone/>
            </a:pPr>
            <a:endParaRPr lang="en-GB" sz="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4863" indent="0">
              <a:buNone/>
            </a:pPr>
            <a:r>
              <a:rPr lang="en-GB" sz="1500" b="1" dirty="0">
                <a:latin typeface="Arial" panose="020B0604020202020204" pitchFamily="34" charset="0"/>
                <a:cs typeface="Arial" panose="020B0604020202020204" pitchFamily="34" charset="0"/>
              </a:rPr>
              <a:t>Job role research from page 14</a:t>
            </a:r>
          </a:p>
          <a:p>
            <a:pPr marL="804863" indent="0">
              <a:buNone/>
            </a:pPr>
            <a:endParaRPr lang="en-GB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4863" indent="0">
              <a:buNone/>
            </a:pPr>
            <a:endParaRPr lang="en-GB" sz="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4863" indent="0">
              <a:buNone/>
            </a:pPr>
            <a:r>
              <a:rPr lang="en-GB" sz="1500" b="1" dirty="0">
                <a:latin typeface="Arial" panose="020B0604020202020204" pitchFamily="34" charset="0"/>
                <a:cs typeface="Arial" panose="020B0604020202020204" pitchFamily="34" charset="0"/>
              </a:rPr>
              <a:t>Overview of job roles, page 15</a:t>
            </a:r>
          </a:p>
          <a:p>
            <a:pPr marL="804863" indent="0">
              <a:buNone/>
            </a:pPr>
            <a:endParaRPr lang="en-GB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4863" indent="0">
              <a:buNone/>
            </a:pPr>
            <a:r>
              <a:rPr lang="en-GB" sz="1500" b="1" dirty="0">
                <a:latin typeface="Arial" panose="020B0604020202020204" pitchFamily="34" charset="0"/>
                <a:cs typeface="Arial" panose="020B0604020202020204" pitchFamily="34" charset="0"/>
              </a:rPr>
              <a:t>Pen case with pens, high lighters, pencil and rubber.</a:t>
            </a:r>
          </a:p>
          <a:p>
            <a:pPr marL="804863" indent="0">
              <a:buNone/>
            </a:pPr>
            <a:endParaRPr lang="en-GB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4863" indent="0">
              <a:buNone/>
            </a:pPr>
            <a:r>
              <a:rPr lang="en-GB" sz="1500" b="1" dirty="0">
                <a:latin typeface="Arial" panose="020B0604020202020204" pitchFamily="34" charset="0"/>
                <a:cs typeface="Arial" panose="020B0604020202020204" pitchFamily="34" charset="0"/>
              </a:rPr>
              <a:t>A positive attitude, a lovely smile and be ready to be yourself </a:t>
            </a:r>
            <a:r>
              <a:rPr lang="en-GB" sz="1500" b="1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</a:t>
            </a:r>
            <a:endParaRPr lang="en-GB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3F440E-22E6-17BC-B053-9597214069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97ACC-EB3C-4466-A41B-F6CC006DF8B4}" type="slidenum">
              <a:rPr lang="en-GB" smtClean="0"/>
              <a:t>16</a:t>
            </a:fld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193D1ED-3FD6-4314-96A7-CDD384AA2B2A}"/>
              </a:ext>
            </a:extLst>
          </p:cNvPr>
          <p:cNvSpPr/>
          <p:nvPr/>
        </p:nvSpPr>
        <p:spPr>
          <a:xfrm>
            <a:off x="364326" y="3526327"/>
            <a:ext cx="481012" cy="51435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2CAC51F-BBF8-4CE0-8585-C4F320469197}"/>
              </a:ext>
            </a:extLst>
          </p:cNvPr>
          <p:cNvSpPr/>
          <p:nvPr/>
        </p:nvSpPr>
        <p:spPr>
          <a:xfrm>
            <a:off x="364326" y="5779027"/>
            <a:ext cx="481012" cy="51435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933787D-BC55-443E-802A-52F0928D2025}"/>
              </a:ext>
            </a:extLst>
          </p:cNvPr>
          <p:cNvSpPr/>
          <p:nvPr/>
        </p:nvSpPr>
        <p:spPr>
          <a:xfrm>
            <a:off x="364326" y="6555384"/>
            <a:ext cx="481012" cy="51435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A2A45A1-F065-4439-9CFA-0C99E7CC4345}"/>
              </a:ext>
            </a:extLst>
          </p:cNvPr>
          <p:cNvSpPr/>
          <p:nvPr/>
        </p:nvSpPr>
        <p:spPr>
          <a:xfrm>
            <a:off x="364326" y="7331741"/>
            <a:ext cx="481012" cy="51435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7A0877B-8374-4FBC-A5D0-861B19837CB1}"/>
              </a:ext>
            </a:extLst>
          </p:cNvPr>
          <p:cNvSpPr/>
          <p:nvPr/>
        </p:nvSpPr>
        <p:spPr>
          <a:xfrm>
            <a:off x="342898" y="2785110"/>
            <a:ext cx="481012" cy="51435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E6C2A79-0572-43CA-8E7E-1648B817EF26}"/>
              </a:ext>
            </a:extLst>
          </p:cNvPr>
          <p:cNvSpPr/>
          <p:nvPr/>
        </p:nvSpPr>
        <p:spPr>
          <a:xfrm>
            <a:off x="342898" y="8075548"/>
            <a:ext cx="481012" cy="51435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70455CA-561D-4622-9885-2E9CDC02BF58}"/>
              </a:ext>
            </a:extLst>
          </p:cNvPr>
          <p:cNvSpPr/>
          <p:nvPr/>
        </p:nvSpPr>
        <p:spPr>
          <a:xfrm>
            <a:off x="342898" y="5002670"/>
            <a:ext cx="481012" cy="51435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0B1C4DC-F559-4762-BFC2-755EDFE22A0D}"/>
              </a:ext>
            </a:extLst>
          </p:cNvPr>
          <p:cNvSpPr/>
          <p:nvPr/>
        </p:nvSpPr>
        <p:spPr>
          <a:xfrm>
            <a:off x="342898" y="4274248"/>
            <a:ext cx="481012" cy="51435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29094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135</TotalTime>
  <Words>1361</Words>
  <Application>Microsoft Office PowerPoint</Application>
  <PresentationFormat>A4 Paper (210x297 mm)</PresentationFormat>
  <Paragraphs>253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5" baseType="lpstr">
      <vt:lpstr>ADLaM Display</vt:lpstr>
      <vt:lpstr>Aptos</vt:lpstr>
      <vt:lpstr>Aptos Display</vt:lpstr>
      <vt:lpstr>Arial</vt:lpstr>
      <vt:lpstr>Calibri</vt:lpstr>
      <vt:lpstr>Century Gothic</vt:lpstr>
      <vt:lpstr>Jumble</vt:lpstr>
      <vt:lpstr>Tahoma</vt:lpstr>
      <vt:lpstr>Office Theme</vt:lpstr>
      <vt:lpstr>Alternative Academic Qualification (AAQ)   Health &amp; Social Care</vt:lpstr>
      <vt:lpstr>Contents</vt:lpstr>
      <vt:lpstr>What will I be studying?</vt:lpstr>
      <vt:lpstr>PowerPoint Presentation</vt:lpstr>
      <vt:lpstr>Not</vt:lpstr>
      <vt:lpstr>PowerPoint Presentation</vt:lpstr>
      <vt:lpstr>Social Media</vt:lpstr>
      <vt:lpstr>Health and Social Care in the Media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Passport to Sixth Form Check list</vt:lpstr>
    </vt:vector>
  </TitlesOfParts>
  <Company>Oakgrove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 Burton</dc:creator>
  <cp:lastModifiedBy>Miss. F. Tims</cp:lastModifiedBy>
  <cp:revision>117</cp:revision>
  <cp:lastPrinted>2025-06-06T10:49:41Z</cp:lastPrinted>
  <dcterms:created xsi:type="dcterms:W3CDTF">2020-03-22T16:46:05Z</dcterms:created>
  <dcterms:modified xsi:type="dcterms:W3CDTF">2026-07-16T13:55:35Z</dcterms:modified>
</cp:coreProperties>
</file>